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31"/>
  </p:handoutMasterIdLst>
  <p:sldIdLst>
    <p:sldId id="535" r:id="rId3"/>
    <p:sldId id="609" r:id="rId4"/>
    <p:sldId id="536" r:id="rId5"/>
    <p:sldId id="378" r:id="rId6"/>
    <p:sldId id="352" r:id="rId7"/>
    <p:sldId id="584" r:id="rId8"/>
    <p:sldId id="259" r:id="rId9"/>
    <p:sldId id="280" r:id="rId11"/>
    <p:sldId id="354" r:id="rId12"/>
    <p:sldId id="355" r:id="rId13"/>
    <p:sldId id="356" r:id="rId14"/>
    <p:sldId id="418" r:id="rId15"/>
    <p:sldId id="419" r:id="rId16"/>
    <p:sldId id="585" r:id="rId17"/>
    <p:sldId id="637" r:id="rId18"/>
    <p:sldId id="375" r:id="rId19"/>
    <p:sldId id="392" r:id="rId20"/>
    <p:sldId id="586" r:id="rId21"/>
    <p:sldId id="396" r:id="rId22"/>
    <p:sldId id="638" r:id="rId23"/>
    <p:sldId id="381" r:id="rId24"/>
    <p:sldId id="587" r:id="rId25"/>
    <p:sldId id="382" r:id="rId26"/>
    <p:sldId id="588" r:id="rId27"/>
    <p:sldId id="294" r:id="rId28"/>
    <p:sldId id="303" r:id="rId29"/>
    <p:sldId id="299" r:id="rId30"/>
  </p:sldIdLst>
  <p:sldSz cx="9144000" cy="5143500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97FF0"/>
    <a:srgbClr val="0070C0"/>
    <a:srgbClr val="00BAE6"/>
    <a:srgbClr val="75E6FF"/>
    <a:srgbClr val="24923B"/>
    <a:srgbClr val="22FF9B"/>
    <a:srgbClr val="FFFFFF"/>
    <a:srgbClr val="FFFFCC"/>
    <a:srgbClr val="2D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90" y="120"/>
      </p:cViewPr>
      <p:guideLst>
        <p:guide orient="horz" pos="181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08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80604020202020204" pitchFamily="34" charset="0"/>
              <a:buNone/>
              <a:defRPr sz="1200"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8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80604020202020204" pitchFamily="34" charset="0"/>
              <a:buNone/>
              <a:defRPr sz="1200"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8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3344C38C-2A39-4B88-A3DB-43E6EF632C3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itchFamily="2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itchFamily="2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itchFamily="2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itchFamily="2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wrap="square" lIns="91440" tIns="45720" rIns="91440" bIns="45720" numCol="1" anchor="b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3344C38C-2A39-4B88-A3DB-43E6EF632C3E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2713038" y="3794125"/>
            <a:ext cx="3608388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  <a:cs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福州市教育局    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051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7" y="-12700"/>
            <a:ext cx="9134475" cy="250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C69635B0-66D2-4BAD-B60A-CAD47ED9CB8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31A0EB0F-D0B6-4141-9CC9-8C558B862A2A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538" y="79375"/>
            <a:ext cx="706438" cy="539750"/>
          </a:xfrm>
          <a:prstGeom prst="rect">
            <a:avLst/>
          </a:prstGeom>
          <a:solidFill>
            <a:srgbClr val="249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8"/>
          <p:cNvCxnSpPr/>
          <p:nvPr/>
        </p:nvCxnSpPr>
        <p:spPr>
          <a:xfrm>
            <a:off x="815975" y="565150"/>
            <a:ext cx="8220075" cy="6350"/>
          </a:xfrm>
          <a:prstGeom prst="line">
            <a:avLst/>
          </a:prstGeom>
          <a:ln w="12700">
            <a:solidFill>
              <a:srgbClr val="24923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563" y="123825"/>
            <a:ext cx="573087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0765" y="127635"/>
            <a:ext cx="7769860" cy="384810"/>
          </a:xfrm>
        </p:spPr>
        <p:txBody>
          <a:bodyPr anchor="b"/>
          <a:lstStyle>
            <a:lvl1pPr algn="l"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F8F51732-32C9-41A8-B9AE-849EB1B078EF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C4A003CB-F6D6-4509-AB2E-F6974CDC6401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047A31B5-2DF2-4B9C-9CD5-B0E065843C24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2F8C5103-0218-4F2E-94E6-B58F52EC240E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7E4E4DCF-F92C-408B-AC8D-BC726162C919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81328774-CFAF-400B-9554-0757EC426630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4684713"/>
            <a:ext cx="2133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</p:spPr>
        <p:txBody>
          <a:bodyPr/>
          <a:lstStyle>
            <a:lvl1pPr eaLnBrk="1" hangingPunct="1">
              <a:buFont typeface="Arial" panose="02080604020202020204" pitchFamily="34" charset="0"/>
              <a:buNone/>
              <a:defRPr noProof="1">
                <a:cs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80604020202020204" pitchFamily="34" charset="0"/>
              <a:buNone/>
              <a:defRPr noProof="1"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ABDE749A-2D0A-4973-A8D9-699D67ACD93D}" type="slidenum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354013" y="2462213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80604020202020204" pitchFamily="34" charset="0"/>
        <a:defRPr sz="4400" kern="1200">
          <a:solidFill>
            <a:schemeClr val="tx2"/>
          </a:solidFill>
          <a:latin typeface="+mj-lt"/>
          <a:ea typeface="+mj-ea"/>
          <a:cs typeface="宋体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80604020202020204" pitchFamily="34" charset="0"/>
        <a:defRPr sz="4400">
          <a:solidFill>
            <a:schemeClr val="tx2"/>
          </a:solidFill>
          <a:latin typeface="Arial" panose="02080604020202020204" pitchFamily="34" charset="0"/>
          <a:ea typeface="宋体" pitchFamily="2" charset="-122"/>
          <a:cs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80604020202020204" pitchFamily="34" charset="0"/>
        <a:defRPr sz="4400">
          <a:solidFill>
            <a:schemeClr val="tx2"/>
          </a:solidFill>
          <a:latin typeface="Arial" panose="02080604020202020204" pitchFamily="34" charset="0"/>
          <a:ea typeface="宋体" pitchFamily="2" charset="-122"/>
          <a:cs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80604020202020204" pitchFamily="34" charset="0"/>
        <a:defRPr sz="4400">
          <a:solidFill>
            <a:schemeClr val="tx2"/>
          </a:solidFill>
          <a:latin typeface="Arial" panose="02080604020202020204" pitchFamily="34" charset="0"/>
          <a:ea typeface="宋体" pitchFamily="2" charset="-122"/>
          <a:cs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80604020202020204" pitchFamily="34" charset="0"/>
        <a:defRPr sz="4400">
          <a:solidFill>
            <a:schemeClr val="tx2"/>
          </a:solidFill>
          <a:latin typeface="Arial" panose="02080604020202020204" pitchFamily="34" charset="0"/>
          <a:ea typeface="宋体" pitchFamily="2" charset="-122"/>
          <a:cs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80604020202020204" pitchFamily="34" charset="0"/>
        <a:defRPr sz="4400">
          <a:solidFill>
            <a:schemeClr val="tx2"/>
          </a:solidFill>
          <a:latin typeface="Arial" panose="02080604020202020204" pitchFamily="34" charset="0"/>
          <a:ea typeface="宋体" pitchFamily="2" charset="-122"/>
          <a:cs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80604020202020204" pitchFamily="34" charset="0"/>
        <a:defRPr sz="4400">
          <a:solidFill>
            <a:schemeClr val="tx2"/>
          </a:solidFill>
          <a:latin typeface="Arial" panose="02080604020202020204" pitchFamily="34" charset="0"/>
          <a:ea typeface="宋体" pitchFamily="2" charset="-122"/>
          <a:cs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80604020202020204" pitchFamily="34" charset="0"/>
        <a:defRPr sz="4400">
          <a:solidFill>
            <a:schemeClr val="tx2"/>
          </a:solidFill>
          <a:latin typeface="Arial" panose="02080604020202020204" pitchFamily="34" charset="0"/>
          <a:ea typeface="宋体" pitchFamily="2" charset="-122"/>
          <a:cs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80604020202020204" pitchFamily="34" charset="0"/>
        <a:defRPr sz="4400">
          <a:solidFill>
            <a:schemeClr val="tx2"/>
          </a:solidFill>
          <a:latin typeface="Arial" panose="02080604020202020204" pitchFamily="34" charset="0"/>
          <a:ea typeface="宋体" pitchFamily="2" charset="-122"/>
          <a:cs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 pitchFamily="2" charset="-122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 pitchFamily="2" charset="-122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pitchFamily="2" charset="-122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 pitchFamily="2" charset="-122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 pitchFamily="2" charset="-122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2.xml"/><Relationship Id="rId2" Type="http://schemas.openxmlformats.org/officeDocument/2006/relationships/image" Target="../media/image2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83.xml"/><Relationship Id="rId3" Type="http://schemas.openxmlformats.org/officeDocument/2006/relationships/tags" Target="../tags/tag56.xml"/><Relationship Id="rId29" Type="http://schemas.openxmlformats.org/officeDocument/2006/relationships/tags" Target="../tags/tag82.xml"/><Relationship Id="rId28" Type="http://schemas.openxmlformats.org/officeDocument/2006/relationships/tags" Target="../tags/tag81.xml"/><Relationship Id="rId27" Type="http://schemas.openxmlformats.org/officeDocument/2006/relationships/tags" Target="../tags/tag80.xml"/><Relationship Id="rId26" Type="http://schemas.openxmlformats.org/officeDocument/2006/relationships/tags" Target="../tags/tag79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tags" Target="../tags/tag55.xml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2.xml"/><Relationship Id="rId3" Type="http://schemas.openxmlformats.org/officeDocument/2006/relationships/image" Target="../media/image26.png"/><Relationship Id="rId2" Type="http://schemas.openxmlformats.org/officeDocument/2006/relationships/tags" Target="../tags/tag91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5.xml"/><Relationship Id="rId2" Type="http://schemas.openxmlformats.org/officeDocument/2006/relationships/image" Target="../media/image29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99.xml"/><Relationship Id="rId6" Type="http://schemas.openxmlformats.org/officeDocument/2006/relationships/image" Target="../media/image31.png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image" Target="../media/image30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image" Target="../media/image19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34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7.xml"/><Relationship Id="rId2" Type="http://schemas.openxmlformats.org/officeDocument/2006/relationships/image" Target="../media/image3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39.xml"/><Relationship Id="rId3" Type="http://schemas.openxmlformats.org/officeDocument/2006/relationships/tags" Target="../tags/tag12.xml"/><Relationship Id="rId29" Type="http://schemas.openxmlformats.org/officeDocument/2006/relationships/tags" Target="../tags/tag38.xml"/><Relationship Id="rId28" Type="http://schemas.openxmlformats.org/officeDocument/2006/relationships/tags" Target="../tags/tag37.xml"/><Relationship Id="rId27" Type="http://schemas.openxmlformats.org/officeDocument/2006/relationships/tags" Target="../tags/tag36.xml"/><Relationship Id="rId26" Type="http://schemas.openxmlformats.org/officeDocument/2006/relationships/tags" Target="../tags/tag35.xml"/><Relationship Id="rId25" Type="http://schemas.openxmlformats.org/officeDocument/2006/relationships/tags" Target="../tags/tag34.xml"/><Relationship Id="rId24" Type="http://schemas.openxmlformats.org/officeDocument/2006/relationships/tags" Target="../tags/tag33.xml"/><Relationship Id="rId23" Type="http://schemas.openxmlformats.org/officeDocument/2006/relationships/tags" Target="../tags/tag32.xml"/><Relationship Id="rId22" Type="http://schemas.openxmlformats.org/officeDocument/2006/relationships/tags" Target="../tags/tag31.xml"/><Relationship Id="rId21" Type="http://schemas.openxmlformats.org/officeDocument/2006/relationships/tags" Target="../tags/tag30.xml"/><Relationship Id="rId20" Type="http://schemas.openxmlformats.org/officeDocument/2006/relationships/tags" Target="../tags/tag29.xml"/><Relationship Id="rId2" Type="http://schemas.openxmlformats.org/officeDocument/2006/relationships/tags" Target="../tags/tag11.xml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0" name="文本框 3"/>
          <p:cNvSpPr txBox="1"/>
          <p:nvPr/>
        </p:nvSpPr>
        <p:spPr>
          <a:xfrm>
            <a:off x="1219200" y="2283143"/>
            <a:ext cx="6530975" cy="1876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buFont typeface="Arial" panose="02080604020202020204" pitchFamily="34" charset="0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福州市五城区幼儿园招生预约</a:t>
            </a:r>
            <a:b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家长操作指南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80604020202020204" pitchFamily="34" charset="0"/>
            </a:pPr>
            <a:endParaRPr lang="zh-CN" altLang="en-US" sz="3200" dirty="0">
              <a:latin typeface="Arial" panose="02080604020202020204" pitchFamily="34" charset="0"/>
            </a:endParaRPr>
          </a:p>
          <a:p>
            <a:pPr algn="ctr" eaLnBrk="1" hangingPunct="1">
              <a:buFont typeface="Arial" panose="02080604020202020204" pitchFamily="34" charset="0"/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福州市教育局      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2024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endParaRPr lang="zh-CN" altLang="en-US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 descr="banner.192b994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预约操作步骤之五：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填写预约信息</a:t>
            </a:r>
            <a:endParaRPr lang="en-US" altLang="zh-CN" sz="1600" b="1" dirty="0">
              <a:solidFill>
                <a:srgbClr val="606060"/>
              </a:solidFill>
              <a:latin typeface="Arial" panose="0208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627380"/>
            <a:ext cx="908050" cy="311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590550"/>
            <a:ext cx="5984875" cy="4552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765" y="2499995"/>
            <a:ext cx="1398270" cy="245110"/>
          </a:xfrm>
          <a:prstGeom prst="rect">
            <a:avLst/>
          </a:prstGeom>
        </p:spPr>
      </p:pic>
      <p:sp>
        <p:nvSpPr>
          <p:cNvPr id="22537" name="矩形标注 1073742863"/>
          <p:cNvSpPr/>
          <p:nvPr>
            <p:custDataLst>
              <p:tags r:id="rId5"/>
            </p:custDataLst>
          </p:nvPr>
        </p:nvSpPr>
        <p:spPr>
          <a:xfrm>
            <a:off x="6155690" y="4070985"/>
            <a:ext cx="2900680" cy="880745"/>
          </a:xfrm>
          <a:prstGeom prst="wedgeRectCallout">
            <a:avLst>
              <a:gd name="adj1" fmla="val -66170"/>
              <a:gd name="adj2" fmla="val 28194"/>
            </a:avLst>
          </a:prstGeom>
          <a:solidFill>
            <a:srgbClr val="FFFFFF"/>
          </a:solidFill>
          <a:ln w="38100" cap="flat" cmpd="sng">
            <a:solidFill>
              <a:srgbClr val="24923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sz="1600" b="1" baseline="30000" dirty="0">
                <a:solidFill>
                  <a:srgbClr val="249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每个幼儿园需填报的信息不一定相同，根据表单要求填写所需信息。</a:t>
            </a:r>
            <a:endParaRPr lang="zh-CN" sz="1600" b="1" u="sng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标注 1073742866"/>
          <p:cNvSpPr/>
          <p:nvPr>
            <p:custDataLst>
              <p:tags r:id="rId6"/>
            </p:custDataLst>
          </p:nvPr>
        </p:nvSpPr>
        <p:spPr>
          <a:xfrm>
            <a:off x="5363845" y="1503045"/>
            <a:ext cx="2381250" cy="996950"/>
          </a:xfrm>
          <a:prstGeom prst="wedgeRectCallout">
            <a:avLst>
              <a:gd name="adj1" fmla="val -30133"/>
              <a:gd name="adj2" fmla="val 74165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、请按照户口簿上的内容输入；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2、港、澳、台和其他护照适龄儿童身份证件类型根据下拉菜单对应选择。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预约操作步骤之五：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填写预约信息</a:t>
            </a:r>
            <a:endParaRPr lang="zh-CN" altLang="en-US" sz="1600" b="1" dirty="0">
              <a:solidFill>
                <a:srgbClr val="FF0000"/>
              </a:solidFill>
              <a:latin typeface="Arial" panose="0208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600710"/>
            <a:ext cx="5724525" cy="4542790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6083935" y="1203325"/>
            <a:ext cx="1346835" cy="654685"/>
          </a:xfrm>
          <a:prstGeom prst="wedgeRectCallout">
            <a:avLst>
              <a:gd name="adj1" fmla="val -97901"/>
              <a:gd name="adj2" fmla="val 17445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按照实际情况选择，并填写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标注 1073742923"/>
          <p:cNvSpPr/>
          <p:nvPr>
            <p:custDataLst>
              <p:tags r:id="rId4"/>
            </p:custDataLst>
          </p:nvPr>
        </p:nvSpPr>
        <p:spPr>
          <a:xfrm>
            <a:off x="5580380" y="3435985"/>
            <a:ext cx="1421130" cy="576580"/>
          </a:xfrm>
          <a:prstGeom prst="wedgeRectCallout">
            <a:avLst>
              <a:gd name="adj1" fmla="val -97901"/>
              <a:gd name="adj2" fmla="val 17445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请按实际需求选择现场核验时间段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1073742868"/>
          <p:cNvSpPr/>
          <p:nvPr>
            <p:custDataLst>
              <p:tags r:id="rId5"/>
            </p:custDataLst>
          </p:nvPr>
        </p:nvSpPr>
        <p:spPr>
          <a:xfrm>
            <a:off x="5363845" y="4371975"/>
            <a:ext cx="2635885" cy="791845"/>
          </a:xfrm>
          <a:prstGeom prst="wedgeRectCallout">
            <a:avLst>
              <a:gd name="adj1" fmla="val -71851"/>
              <a:gd name="adj2" fmla="val 17040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lnSpc>
                <a:spcPts val="2000"/>
              </a:lnSpc>
              <a:buFont typeface="Arial" panose="02080604020202020204" pitchFamily="34" charset="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所有信息确认无误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后点击【提交】，完成预约。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80604020202020204" pitchFamily="34" charset="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8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25" y="590550"/>
            <a:ext cx="5644515" cy="4507230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预约操作步骤之六：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完成预约</a:t>
            </a:r>
            <a:endParaRPr lang="zh-CN" altLang="en-US" sz="1600" b="1" dirty="0">
              <a:solidFill>
                <a:srgbClr val="FF0000"/>
              </a:solidFill>
              <a:latin typeface="Arial" panose="0208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6515735" y="3216275"/>
            <a:ext cx="1785620" cy="1191260"/>
          </a:xfrm>
          <a:prstGeom prst="wedgeRectCallout">
            <a:avLst>
              <a:gd name="adj1" fmla="val -97901"/>
              <a:gd name="adj2" fmla="val 17445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根据幼儿园招生公告(简章)上的要求携带材料，按照预约时间到园现场报名、核验材料。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1073742868"/>
          <p:cNvSpPr/>
          <p:nvPr>
            <p:custDataLst>
              <p:tags r:id="rId4"/>
            </p:custDataLst>
          </p:nvPr>
        </p:nvSpPr>
        <p:spPr>
          <a:xfrm>
            <a:off x="3491865" y="4732020"/>
            <a:ext cx="2692400" cy="304800"/>
          </a:xfrm>
          <a:prstGeom prst="wedgeRectCallout">
            <a:avLst>
              <a:gd name="adj1" fmla="val 3174"/>
              <a:gd name="adj2" fmla="val -106979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进入查看预约信息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预约操作步骤之七：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预约信息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管理</a:t>
            </a:r>
            <a:endParaRPr lang="zh-CN" altLang="en-US" sz="1600" b="1" dirty="0">
              <a:solidFill>
                <a:srgbClr val="FF0000"/>
              </a:solidFill>
              <a:latin typeface="Arial" panose="0208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627380"/>
            <a:ext cx="5604510" cy="4302125"/>
          </a:xfrm>
          <a:prstGeom prst="rect">
            <a:avLst/>
          </a:prstGeom>
        </p:spPr>
      </p:pic>
      <p:sp>
        <p:nvSpPr>
          <p:cNvPr id="18435" name="文本框 2"/>
          <p:cNvSpPr txBox="1"/>
          <p:nvPr/>
        </p:nvSpPr>
        <p:spPr>
          <a:xfrm>
            <a:off x="330835" y="627380"/>
            <a:ext cx="2181860" cy="45516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，进入个人中心，再点击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幼儿园招生预约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”-&gt;“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我的预约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进入预约信息管理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查看预约信息；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家长可修改填报信息重新提交；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家长可删除填报信息，删除后可再次填报。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标注 1073742866"/>
          <p:cNvSpPr/>
          <p:nvPr>
            <p:custDataLst>
              <p:tags r:id="rId3"/>
            </p:custDataLst>
          </p:nvPr>
        </p:nvSpPr>
        <p:spPr>
          <a:xfrm>
            <a:off x="3995420" y="3099435"/>
            <a:ext cx="3253740" cy="873760"/>
          </a:xfrm>
          <a:prstGeom prst="wedgeRectCallout">
            <a:avLst>
              <a:gd name="adj1" fmla="val -50000"/>
              <a:gd name="adj2" fmla="val -17369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修改和删除功能仅在预约登记时间内（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9:00-6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18:00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）开放。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2435860" y="3061335"/>
            <a:ext cx="1444625" cy="1064260"/>
          </a:xfrm>
          <a:prstGeom prst="rightBrace">
            <a:avLst/>
          </a:prstGeom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474075" y="584200"/>
            <a:ext cx="3071495" cy="349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79540" y="2180861"/>
            <a:ext cx="5559802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r>
              <a:rPr lang="zh-CN" altLang="en-US" sz="24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  <a:endParaRPr lang="zh-CN" altLang="en-US" sz="2400" b="1" spc="100" dirty="0">
              <a:solidFill>
                <a:srgbClr val="4851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2110111" y="2980041"/>
            <a:ext cx="4232777" cy="0"/>
          </a:xfrm>
          <a:prstGeom prst="line">
            <a:avLst/>
          </a:prstGeom>
          <a:noFill/>
          <a:ln w="19050" cap="flat" cmpd="sng" algn="ctr">
            <a:solidFill>
              <a:srgbClr val="485157"/>
            </a:solidFill>
            <a:prstDash val="solid"/>
            <a:miter lim="800000"/>
          </a:ln>
          <a:effectLst/>
        </p:spPr>
      </p:cxnSp>
    </p:spTree>
  </p:cSld>
  <p:clrMapOvr>
    <a:masterClrMapping/>
  </p:clrMapOvr>
  <p:transition spd="slow" advTm="514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标题 1"/>
          <p:cNvSpPr>
            <a:spLocks noGrp="1"/>
          </p:cNvSpPr>
          <p:nvPr>
            <p:ph type="ctrTitle" idx="4294967295"/>
          </p:nvPr>
        </p:nvSpPr>
        <p:spPr>
          <a:xfrm>
            <a:off x="942340" y="130175"/>
            <a:ext cx="7770495" cy="502920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幼儿园预约操作步骤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6" name="Freeform 9"/>
          <p:cNvSpPr/>
          <p:nvPr>
            <p:custDataLst>
              <p:tags r:id="rId2"/>
            </p:custDataLst>
          </p:nvPr>
        </p:nvSpPr>
        <p:spPr bwMode="gray">
          <a:xfrm rot="20934526">
            <a:off x="953135" y="2419985"/>
            <a:ext cx="7773035" cy="617855"/>
          </a:xfrm>
          <a:custGeom>
            <a:avLst/>
            <a:gdLst>
              <a:gd name="T0" fmla="*/ 0 w 4371"/>
              <a:gd name="T1" fmla="*/ 2147483647 h 1066"/>
              <a:gd name="T2" fmla="*/ 2147483647 w 4371"/>
              <a:gd name="T3" fmla="*/ 2147483647 h 1066"/>
              <a:gd name="T4" fmla="*/ 2147483647 w 4371"/>
              <a:gd name="T5" fmla="*/ 2147483647 h 1066"/>
              <a:gd name="T6" fmla="*/ 2147483647 w 4371"/>
              <a:gd name="T7" fmla="*/ 2147483647 h 1066"/>
              <a:gd name="T8" fmla="*/ 2147483647 w 4371"/>
              <a:gd name="T9" fmla="*/ 2147483647 h 1066"/>
              <a:gd name="T10" fmla="*/ 2147483647 w 4371"/>
              <a:gd name="T11" fmla="*/ 2147483647 h 1066"/>
              <a:gd name="T12" fmla="*/ 2147483647 w 4371"/>
              <a:gd name="T13" fmla="*/ 0 h 1066"/>
              <a:gd name="T14" fmla="*/ 2147483647 w 4371"/>
              <a:gd name="T15" fmla="*/ 2147483647 h 1066"/>
              <a:gd name="T16" fmla="*/ 2147483647 w 4371"/>
              <a:gd name="T17" fmla="*/ 2147483647 h 1066"/>
              <a:gd name="T18" fmla="*/ 2147483647 w 4371"/>
              <a:gd name="T19" fmla="*/ 2147483647 h 1066"/>
              <a:gd name="T20" fmla="*/ 2147483647 w 4371"/>
              <a:gd name="T21" fmla="*/ 2147483647 h 1066"/>
              <a:gd name="T22" fmla="*/ 2147483647 w 4371"/>
              <a:gd name="T23" fmla="*/ 2147483647 h 1066"/>
              <a:gd name="T24" fmla="*/ 2147483647 w 4371"/>
              <a:gd name="T25" fmla="*/ 2147483647 h 1066"/>
              <a:gd name="T26" fmla="*/ 2147483647 w 4371"/>
              <a:gd name="T27" fmla="*/ 2147483647 h 1066"/>
              <a:gd name="T28" fmla="*/ 2147483647 w 4371"/>
              <a:gd name="T29" fmla="*/ 2147483647 h 1066"/>
              <a:gd name="T30" fmla="*/ 0 w 4371"/>
              <a:gd name="T31" fmla="*/ 2147483647 h 10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71"/>
              <a:gd name="T49" fmla="*/ 0 h 1066"/>
              <a:gd name="T50" fmla="*/ 4371 w 4371"/>
              <a:gd name="T51" fmla="*/ 1066 h 10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flip="none" rotWithShape="1">
            <a:gsLst>
              <a:gs pos="0">
                <a:srgbClr val="22FF9B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accent1">
                <a:lumMod val="75000"/>
                <a:alpha val="70000"/>
              </a:schemeClr>
            </a:solidFill>
            <a:round/>
          </a:ln>
          <a:scene3d>
            <a:camera prst="legacyPerspectiveTopRight">
              <a:rot lat="600000" lon="20999988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4" name="组 3"/>
          <p:cNvGrpSpPr/>
          <p:nvPr>
            <p:custDataLst>
              <p:tags r:id="rId3"/>
            </p:custDataLst>
          </p:nvPr>
        </p:nvGrpSpPr>
        <p:grpSpPr>
          <a:xfrm>
            <a:off x="35243" y="2571433"/>
            <a:ext cx="2181744" cy="829945"/>
            <a:chOff x="363786" y="5264846"/>
            <a:chExt cx="2182050" cy="1106825"/>
          </a:xfrm>
        </p:grpSpPr>
        <p:sp>
          <p:nvSpPr>
            <p:cNvPr id="17433" name="矩形 1"/>
            <p:cNvSpPr/>
            <p:nvPr>
              <p:custDataLst>
                <p:tags r:id="rId4"/>
              </p:custDataLst>
            </p:nvPr>
          </p:nvSpPr>
          <p:spPr>
            <a:xfrm>
              <a:off x="964464" y="5264846"/>
              <a:ext cx="1581372" cy="11068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 eaLnBrk="1" hangingPunct="1">
                <a:buFont typeface="Arial" panose="02080604020202020204" pitchFamily="34" charset="0"/>
              </a:pP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80604020202020204" pitchFamily="34" charset="0"/>
              </a:pPr>
              <a:r>
                <a:rPr 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进入预约入口</a:t>
              </a:r>
              <a:endParaRPr 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hangingPunct="1">
                <a:buFont typeface="Arial" panose="02080604020202020204" pitchFamily="34" charset="0"/>
              </a:pPr>
              <a:r>
                <a:rPr 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</a:t>
              </a:r>
              <a:r>
                <a:rPr lang="en-US" alt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e福州</a:t>
              </a:r>
              <a:r>
                <a:rPr lang="en-US" alt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或</a:t>
              </a:r>
              <a:r>
                <a:rPr lang="en-US" alt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闽政通</a:t>
              </a:r>
              <a:r>
                <a:rPr lang="zh-CN" sz="1200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</a:t>
              </a:r>
              <a:endParaRPr lang="en-US" altLang="zh-CN" sz="12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63786" y="5625177"/>
              <a:ext cx="600159" cy="616079"/>
            </a:xfrm>
            <a:prstGeom prst="ellipse">
              <a:avLst/>
            </a:prstGeom>
            <a:solidFill>
              <a:srgbClr val="E4951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395540" y="5733150"/>
              <a:ext cx="531887" cy="4932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  <a:cs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itchFamily="2" charset="-122"/>
                  <a:cs typeface="宋体" pitchFamily="2" charset="-122"/>
                </a:rPr>
                <a:t>01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" name="组 4"/>
          <p:cNvGrpSpPr/>
          <p:nvPr>
            <p:custDataLst>
              <p:tags r:id="rId7"/>
            </p:custDataLst>
          </p:nvPr>
        </p:nvGrpSpPr>
        <p:grpSpPr>
          <a:xfrm>
            <a:off x="1436054" y="3755504"/>
            <a:ext cx="2856528" cy="1076325"/>
            <a:chOff x="49601" y="3427067"/>
            <a:chExt cx="2855265" cy="1434714"/>
          </a:xfrm>
        </p:grpSpPr>
        <p:sp>
          <p:nvSpPr>
            <p:cNvPr id="24" name="Oval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76894" y="3584354"/>
              <a:ext cx="599810" cy="615785"/>
            </a:xfrm>
            <a:prstGeom prst="ellipse">
              <a:avLst/>
            </a:prstGeom>
            <a:solidFill>
              <a:srgbClr val="6E9349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49601" y="3683812"/>
              <a:ext cx="531577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  <a:cs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itchFamily="2" charset="-122"/>
                  <a:cs typeface="宋体" pitchFamily="2" charset="-122"/>
                </a:rPr>
                <a:t>02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432" name="矩形 2"/>
            <p:cNvSpPr/>
            <p:nvPr>
              <p:custDataLst>
                <p:tags r:id="rId10"/>
              </p:custDataLst>
            </p:nvPr>
          </p:nvSpPr>
          <p:spPr>
            <a:xfrm>
              <a:off x="665577" y="3427067"/>
              <a:ext cx="2239289" cy="14347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</a:t>
              </a:r>
              <a:r>
                <a:rPr lang="en-US" alt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我要预约</a:t>
              </a:r>
              <a:r>
                <a:rPr lang="en-US" alt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、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选择辖区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spcAft>
                  <a:spcPts val="600"/>
                </a:spcAft>
                <a:buFont typeface="Arial" panose="02080604020202020204" pitchFamily="34" charset="0"/>
              </a:pPr>
              <a:endParaRPr lang="en-US" alt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 29"/>
          <p:cNvGrpSpPr/>
          <p:nvPr>
            <p:custDataLst>
              <p:tags r:id="rId11"/>
            </p:custDataLst>
          </p:nvPr>
        </p:nvGrpSpPr>
        <p:grpSpPr>
          <a:xfrm>
            <a:off x="2159000" y="2211388"/>
            <a:ext cx="600075" cy="461962"/>
            <a:chOff x="3172098" y="4329057"/>
            <a:chExt cx="599931" cy="615552"/>
          </a:xfrm>
        </p:grpSpPr>
        <p:sp>
          <p:nvSpPr>
            <p:cNvPr id="26" name="Oval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172098" y="4329057"/>
              <a:ext cx="599931" cy="615552"/>
            </a:xfrm>
            <a:prstGeom prst="ellipse">
              <a:avLst/>
            </a:prstGeom>
            <a:solidFill>
              <a:srgbClr val="5EB4B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3203840" y="4436936"/>
              <a:ext cx="531685" cy="4928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  <a:cs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itchFamily="2" charset="-122"/>
                  <a:cs typeface="宋体" pitchFamily="2" charset="-122"/>
                </a:rPr>
                <a:t>03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15360" name="组 15359"/>
          <p:cNvGrpSpPr/>
          <p:nvPr>
            <p:custDataLst>
              <p:tags r:id="rId14"/>
            </p:custDataLst>
          </p:nvPr>
        </p:nvGrpSpPr>
        <p:grpSpPr>
          <a:xfrm>
            <a:off x="3851593" y="3279140"/>
            <a:ext cx="1964853" cy="461963"/>
            <a:chOff x="2524026" y="1444898"/>
            <a:chExt cx="1964048" cy="615785"/>
          </a:xfrm>
        </p:grpSpPr>
        <p:sp>
          <p:nvSpPr>
            <p:cNvPr id="28" name="Oval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2524026" y="1444898"/>
              <a:ext cx="599829" cy="615785"/>
            </a:xfrm>
            <a:prstGeom prst="ellipse">
              <a:avLst/>
            </a:prstGeom>
            <a:solidFill>
              <a:srgbClr val="90A8B0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555763" y="1552820"/>
              <a:ext cx="531594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  <a:cs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itchFamily="2" charset="-122"/>
                  <a:cs typeface="宋体" pitchFamily="2" charset="-122"/>
                </a:rPr>
                <a:t>04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426" name="矩形 30"/>
            <p:cNvSpPr/>
            <p:nvPr>
              <p:custDataLst>
                <p:tags r:id="rId17"/>
              </p:custDataLst>
            </p:nvPr>
          </p:nvSpPr>
          <p:spPr>
            <a:xfrm>
              <a:off x="3162737" y="1515304"/>
              <a:ext cx="1325337" cy="490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选择幼儿园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3" name="组 15362"/>
          <p:cNvGrpSpPr/>
          <p:nvPr>
            <p:custDataLst>
              <p:tags r:id="rId18"/>
            </p:custDataLst>
          </p:nvPr>
        </p:nvGrpSpPr>
        <p:grpSpPr>
          <a:xfrm>
            <a:off x="6156325" y="2643505"/>
            <a:ext cx="1721452" cy="461690"/>
            <a:chOff x="5260330" y="1126952"/>
            <a:chExt cx="1721065" cy="615950"/>
          </a:xfrm>
        </p:grpSpPr>
        <p:sp>
          <p:nvSpPr>
            <p:cNvPr id="17421" name="Oval 4"/>
            <p:cNvSpPr/>
            <p:nvPr>
              <p:custDataLst>
                <p:tags r:id="rId19"/>
              </p:custDataLst>
            </p:nvPr>
          </p:nvSpPr>
          <p:spPr>
            <a:xfrm>
              <a:off x="5260330" y="1126952"/>
              <a:ext cx="600075" cy="615950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80604020202020204" pitchFamily="34" charset="0"/>
              </a:pPr>
              <a:endParaRPr lang="zh-CN" altLang="en-US" dirty="0">
                <a:latin typeface="Arial" panose="02080604020202020204" pitchFamily="34" charset="0"/>
              </a:endParaRPr>
            </a:p>
          </p:txBody>
        </p:sp>
        <p:sp>
          <p:nvSpPr>
            <p:cNvPr id="17422" name="Text Box 5"/>
            <p:cNvSpPr txBox="1"/>
            <p:nvPr>
              <p:custDataLst>
                <p:tags r:id="rId20"/>
              </p:custDataLst>
            </p:nvPr>
          </p:nvSpPr>
          <p:spPr>
            <a:xfrm>
              <a:off x="5292080" y="1234901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8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06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3" name="矩形 15361"/>
            <p:cNvSpPr/>
            <p:nvPr>
              <p:custDataLst>
                <p:tags r:id="rId21"/>
              </p:custDataLst>
            </p:nvPr>
          </p:nvSpPr>
          <p:spPr>
            <a:xfrm>
              <a:off x="5884362" y="1251195"/>
              <a:ext cx="1097033" cy="491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完成预约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4" name="组 15363"/>
          <p:cNvGrpSpPr/>
          <p:nvPr>
            <p:custDataLst>
              <p:tags r:id="rId22"/>
            </p:custDataLst>
          </p:nvPr>
        </p:nvGrpSpPr>
        <p:grpSpPr>
          <a:xfrm>
            <a:off x="4283710" y="1779905"/>
            <a:ext cx="2259965" cy="468030"/>
            <a:chOff x="6132165" y="3565402"/>
            <a:chExt cx="2259285" cy="623564"/>
          </a:xfrm>
        </p:grpSpPr>
        <p:sp>
          <p:nvSpPr>
            <p:cNvPr id="17418" name="Oval 8"/>
            <p:cNvSpPr/>
            <p:nvPr>
              <p:custDataLst>
                <p:tags r:id="rId23"/>
              </p:custDataLst>
            </p:nvPr>
          </p:nvSpPr>
          <p:spPr>
            <a:xfrm>
              <a:off x="6132165" y="3573016"/>
              <a:ext cx="600075" cy="615950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80604020202020204" pitchFamily="34" charset="0"/>
              </a:pPr>
              <a:endParaRPr lang="zh-CN" altLang="en-US" dirty="0">
                <a:latin typeface="Arial" panose="02080604020202020204" pitchFamily="34" charset="0"/>
              </a:endParaRPr>
            </a:p>
          </p:txBody>
        </p:sp>
        <p:sp>
          <p:nvSpPr>
            <p:cNvPr id="17419" name="Text Box 9"/>
            <p:cNvSpPr txBox="1"/>
            <p:nvPr>
              <p:custDataLst>
                <p:tags r:id="rId24"/>
              </p:custDataLst>
            </p:nvPr>
          </p:nvSpPr>
          <p:spPr>
            <a:xfrm>
              <a:off x="6163915" y="3680965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8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05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0" name="矩形 39"/>
            <p:cNvSpPr/>
            <p:nvPr>
              <p:custDataLst>
                <p:tags r:id="rId25"/>
              </p:custDataLst>
            </p:nvPr>
          </p:nvSpPr>
          <p:spPr>
            <a:xfrm>
              <a:off x="6780305" y="3565402"/>
              <a:ext cx="1611145" cy="490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填写预约信息</a:t>
              </a:r>
              <a:endParaRPr 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6"/>
            </p:custDataLst>
          </p:nvPr>
        </p:nvSpPr>
        <p:spPr>
          <a:xfrm>
            <a:off x="2759075" y="2258060"/>
            <a:ext cx="1701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spcAft>
                <a:spcPts val="60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查看招生引导</a:t>
            </a:r>
            <a:endParaRPr lang="zh-CN" altLang="en-US" sz="18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 15363"/>
          <p:cNvGrpSpPr/>
          <p:nvPr>
            <p:custDataLst>
              <p:tags r:id="rId27"/>
            </p:custDataLst>
          </p:nvPr>
        </p:nvGrpSpPr>
        <p:grpSpPr>
          <a:xfrm>
            <a:off x="6732270" y="993140"/>
            <a:ext cx="2130519" cy="491490"/>
            <a:chOff x="6323243" y="1743072"/>
            <a:chExt cx="2129878" cy="654821"/>
          </a:xfrm>
        </p:grpSpPr>
        <p:sp>
          <p:nvSpPr>
            <p:cNvPr id="7" name="Oval 8"/>
            <p:cNvSpPr/>
            <p:nvPr>
              <p:custDataLst>
                <p:tags r:id="rId28"/>
              </p:custDataLst>
            </p:nvPr>
          </p:nvSpPr>
          <p:spPr>
            <a:xfrm>
              <a:off x="6323243" y="1743072"/>
              <a:ext cx="600075" cy="615950"/>
            </a:xfrm>
            <a:prstGeom prst="ellips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80604020202020204" pitchFamily="34" charset="0"/>
              </a:pPr>
              <a:endParaRPr lang="zh-CN" altLang="en-US" dirty="0">
                <a:latin typeface="Arial" panose="02080604020202020204" pitchFamily="34" charset="0"/>
              </a:endParaRPr>
            </a:p>
          </p:txBody>
        </p:sp>
        <p:sp>
          <p:nvSpPr>
            <p:cNvPr id="8" name="Text Box 9"/>
            <p:cNvSpPr txBox="1"/>
            <p:nvPr>
              <p:custDataLst>
                <p:tags r:id="rId29"/>
              </p:custDataLst>
            </p:nvPr>
          </p:nvSpPr>
          <p:spPr>
            <a:xfrm>
              <a:off x="6367044" y="1831905"/>
              <a:ext cx="531970" cy="565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ctr" eaLnBrk="1" hangingPunct="1">
                <a:spcBef>
                  <a:spcPct val="50000"/>
                </a:spcBef>
                <a:buFont typeface="Arial" panose="0208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07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" name="矩形 39"/>
            <p:cNvSpPr/>
            <p:nvPr>
              <p:custDataLst>
                <p:tags r:id="rId30"/>
              </p:custDataLst>
            </p:nvPr>
          </p:nvSpPr>
          <p:spPr>
            <a:xfrm>
              <a:off x="6899109" y="1832001"/>
              <a:ext cx="1554012" cy="490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预约信息管理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1056005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预约操作步骤之一：</a:t>
            </a:r>
            <a:r>
              <a:rPr lang="zh-CN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进入预约入口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en-US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e福州</a:t>
            </a:r>
            <a:r>
              <a:rPr lang="en-US" altLang="zh-CN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app</a:t>
            </a:r>
            <a:r>
              <a:rPr lang="zh-CN" altLang="en-US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）</a:t>
            </a:r>
            <a:endParaRPr lang="zh-CN" altLang="en-US" sz="16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24" name="文本框 1"/>
          <p:cNvSpPr txBox="1"/>
          <p:nvPr>
            <p:custDataLst>
              <p:tags r:id="rId2"/>
            </p:custDataLst>
          </p:nvPr>
        </p:nvSpPr>
        <p:spPr>
          <a:xfrm>
            <a:off x="1687830" y="771525"/>
            <a:ext cx="1847215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80604020202020204" pitchFamily="34" charset="0"/>
            </a:pPr>
            <a:r>
              <a:rPr lang="en-US" altLang="zh-CN" sz="1200" b="1" dirty="0">
                <a:latin typeface="Arial" panose="02080604020202020204" pitchFamily="34" charset="0"/>
              </a:rPr>
              <a:t>1</a:t>
            </a:r>
            <a:r>
              <a:rPr lang="zh-CN" altLang="en-US" sz="1200" b="1" dirty="0">
                <a:latin typeface="Arial" panose="02080604020202020204" pitchFamily="34" charset="0"/>
              </a:rPr>
              <a:t>、打开并登录</a:t>
            </a:r>
            <a:r>
              <a:rPr lang="en-US" altLang="zh-CN" sz="1200" b="1" dirty="0">
                <a:latin typeface="Arial" panose="02080604020202020204" pitchFamily="34" charset="0"/>
              </a:rPr>
              <a:t>e福州app</a:t>
            </a:r>
            <a:endParaRPr lang="en-US" altLang="zh-CN" sz="1200" b="1" dirty="0">
              <a:latin typeface="Arial" panose="02080604020202020204" pitchFamily="34" charset="0"/>
            </a:endParaRPr>
          </a:p>
        </p:txBody>
      </p:sp>
      <p:sp>
        <p:nvSpPr>
          <p:cNvPr id="25" name="箭头: 右 2"/>
          <p:cNvSpPr/>
          <p:nvPr>
            <p:custDataLst>
              <p:tags r:id="rId3"/>
            </p:custDataLst>
          </p:nvPr>
        </p:nvSpPr>
        <p:spPr>
          <a:xfrm>
            <a:off x="3797935" y="2708275"/>
            <a:ext cx="765175" cy="369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文本框 18"/>
          <p:cNvSpPr txBox="1"/>
          <p:nvPr>
            <p:custDataLst>
              <p:tags r:id="rId4"/>
            </p:custDataLst>
          </p:nvPr>
        </p:nvSpPr>
        <p:spPr>
          <a:xfrm>
            <a:off x="4495800" y="702310"/>
            <a:ext cx="2374265" cy="598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just" eaLnBrk="1" hangingPunct="1">
              <a:buFont typeface="Arial" panose="02080604020202020204" pitchFamily="34" charset="0"/>
            </a:pPr>
            <a:r>
              <a:rPr lang="en-US" altLang="zh-CN" sz="1200" b="1" dirty="0">
                <a:latin typeface="Arial" panose="02080604020202020204" pitchFamily="34" charset="0"/>
              </a:rPr>
              <a:t>2</a:t>
            </a:r>
            <a:r>
              <a:rPr lang="zh-CN" altLang="en-US" sz="1200" b="1" dirty="0">
                <a:latin typeface="Arial" panose="02080604020202020204" pitchFamily="34" charset="0"/>
              </a:rPr>
              <a:t>、在首页找到【教育专区】，</a:t>
            </a:r>
            <a:endParaRPr lang="zh-CN" altLang="en-US" sz="1200" b="1" dirty="0">
              <a:latin typeface="Arial" panose="02080604020202020204" pitchFamily="34" charset="0"/>
            </a:endParaRPr>
          </a:p>
          <a:p>
            <a:pPr algn="just" eaLnBrk="1" hangingPunct="1">
              <a:buFont typeface="Arial" panose="02080604020202020204" pitchFamily="34" charset="0"/>
            </a:pPr>
            <a:r>
              <a:rPr lang="zh-CN" altLang="en-US" sz="1200" b="1" dirty="0">
                <a:latin typeface="Arial" panose="02080604020202020204" pitchFamily="34" charset="0"/>
              </a:rPr>
              <a:t>点击【教育公共服务平台】图标</a:t>
            </a:r>
            <a:endParaRPr lang="zh-CN" altLang="en-US" sz="1200" b="1" dirty="0">
              <a:latin typeface="Arial" panose="02080604020202020204" pitchFamily="34" charset="0"/>
            </a:endParaRPr>
          </a:p>
        </p:txBody>
      </p:sp>
      <p:pic>
        <p:nvPicPr>
          <p:cNvPr id="296" name="图片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11700" y="1203325"/>
            <a:ext cx="1956435" cy="380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9595" y="1203325"/>
            <a:ext cx="1754505" cy="3710305"/>
          </a:xfrm>
          <a:prstGeom prst="rect">
            <a:avLst/>
          </a:prstGeom>
        </p:spPr>
      </p:pic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预报名操作步骤之一：</a:t>
            </a:r>
            <a:r>
              <a:rPr lang="zh-CN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进入预约入口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（e福州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600" b="1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24" name="文本框 1"/>
          <p:cNvSpPr txBox="1"/>
          <p:nvPr>
            <p:custDataLst>
              <p:tags r:id="rId2"/>
            </p:custDataLst>
          </p:nvPr>
        </p:nvSpPr>
        <p:spPr>
          <a:xfrm>
            <a:off x="251460" y="699770"/>
            <a:ext cx="27920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buFont typeface="Arial" panose="02080604020202020204" pitchFamily="34" charset="0"/>
            </a:pPr>
            <a:r>
              <a:rPr lang="en-US" altLang="zh-CN" sz="1200" b="1" dirty="0">
                <a:latin typeface="Arial" panose="02080604020202020204" pitchFamily="34" charset="0"/>
              </a:rPr>
              <a:t>3</a:t>
            </a:r>
            <a:r>
              <a:rPr lang="zh-CN" altLang="en-US" sz="1200" b="1" dirty="0">
                <a:latin typeface="Arial" panose="02080604020202020204" pitchFamily="34" charset="0"/>
              </a:rPr>
              <a:t>、进入“教育公共服务平台”，在【教育专区】中找到【榕教之窗】，点击进入【榕教之窗移动端】页面。</a:t>
            </a:r>
            <a:endParaRPr lang="zh-CN" altLang="en-US" sz="1200" b="1" dirty="0">
              <a:latin typeface="Arial" panose="02080604020202020204" pitchFamily="34" charset="0"/>
            </a:endParaRPr>
          </a:p>
        </p:txBody>
      </p:sp>
      <p:sp>
        <p:nvSpPr>
          <p:cNvPr id="31" name="文本框 18"/>
          <p:cNvSpPr txBox="1"/>
          <p:nvPr>
            <p:custDataLst>
              <p:tags r:id="rId3"/>
            </p:custDataLst>
          </p:nvPr>
        </p:nvSpPr>
        <p:spPr>
          <a:xfrm>
            <a:off x="6372225" y="699135"/>
            <a:ext cx="2978785" cy="598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just" eaLnBrk="1" hangingPunct="1">
              <a:buFont typeface="Arial" panose="02080604020202020204" pitchFamily="34" charset="0"/>
            </a:pPr>
            <a:r>
              <a:rPr lang="en-US" altLang="zh-CN" sz="1200" b="1" dirty="0">
                <a:latin typeface="Arial" panose="02080604020202020204" pitchFamily="34" charset="0"/>
              </a:rPr>
              <a:t>5</a:t>
            </a:r>
            <a:r>
              <a:rPr lang="zh-CN" altLang="en-US" sz="1200" b="1" dirty="0">
                <a:latin typeface="Arial" panose="02080604020202020204" pitchFamily="34" charset="0"/>
              </a:rPr>
              <a:t>、点击【</a:t>
            </a:r>
            <a:r>
              <a:rPr lang="zh-CN" altLang="en-US" sz="1200" b="1" dirty="0">
                <a:sym typeface="+mn-ea"/>
              </a:rPr>
              <a:t>幼儿园招生</a:t>
            </a:r>
            <a:r>
              <a:rPr lang="zh-CN" altLang="en-US" sz="1200" b="1" dirty="0">
                <a:sym typeface="+mn-ea"/>
              </a:rPr>
              <a:t>】</a:t>
            </a:r>
            <a:endParaRPr lang="zh-CN" altLang="en-US" sz="1200" b="1" dirty="0">
              <a:sym typeface="+mn-ea"/>
            </a:endParaRPr>
          </a:p>
          <a:p>
            <a:pPr algn="just" eaLnBrk="1" hangingPunct="1">
              <a:buFont typeface="Arial" panose="02080604020202020204" pitchFamily="34" charset="0"/>
            </a:pPr>
            <a:r>
              <a:rPr lang="zh-CN" altLang="en-US" sz="1200" b="1" dirty="0">
                <a:sym typeface="+mn-ea"/>
              </a:rPr>
              <a:t> </a:t>
            </a:r>
            <a:r>
              <a:rPr lang="en-US" altLang="zh-CN" sz="1200" b="1" dirty="0">
                <a:sym typeface="+mn-ea"/>
              </a:rPr>
              <a:t>    </a:t>
            </a:r>
            <a:r>
              <a:rPr lang="zh-CN" altLang="en-US" sz="1200" b="1" dirty="0">
                <a:latin typeface="Arial" panose="02080604020202020204" pitchFamily="34" charset="0"/>
              </a:rPr>
              <a:t>进入幼儿园预约页面</a:t>
            </a:r>
            <a:endParaRPr lang="zh-CN" altLang="en-US" sz="1200" b="1" dirty="0">
              <a:latin typeface="Arial" panose="02080604020202020204" pitchFamily="34" charset="0"/>
            </a:endParaRPr>
          </a:p>
        </p:txBody>
      </p:sp>
      <p:sp>
        <p:nvSpPr>
          <p:cNvPr id="6" name="文本框 18"/>
          <p:cNvSpPr txBox="1"/>
          <p:nvPr>
            <p:custDataLst>
              <p:tags r:id="rId4"/>
            </p:custDataLst>
          </p:nvPr>
        </p:nvSpPr>
        <p:spPr>
          <a:xfrm>
            <a:off x="3707765" y="771525"/>
            <a:ext cx="2978785" cy="598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just" eaLnBrk="1" hangingPunct="1">
              <a:buFont typeface="Arial" panose="02080604020202020204" pitchFamily="34" charset="0"/>
            </a:pPr>
            <a:r>
              <a:rPr lang="en-US" altLang="zh-CN" sz="1200" b="1" dirty="0">
                <a:latin typeface="Arial" panose="02080604020202020204" pitchFamily="34" charset="0"/>
              </a:rPr>
              <a:t>4</a:t>
            </a:r>
            <a:r>
              <a:rPr lang="zh-CN" altLang="en-US" sz="1200" b="1" dirty="0">
                <a:latin typeface="Arial" panose="02080604020202020204" pitchFamily="34" charset="0"/>
              </a:rPr>
              <a:t>、点击【招生入学</a:t>
            </a:r>
            <a:r>
              <a:rPr lang="zh-CN" altLang="en-US" sz="1200" b="1" dirty="0">
                <a:sym typeface="+mn-ea"/>
              </a:rPr>
              <a:t>】</a:t>
            </a:r>
            <a:endParaRPr lang="zh-CN" altLang="en-US" sz="1200" b="1" dirty="0">
              <a:sym typeface="+mn-ea"/>
            </a:endParaRPr>
          </a:p>
          <a:p>
            <a:pPr algn="just" eaLnBrk="1" hangingPunct="1">
              <a:buFont typeface="Arial" panose="02080604020202020204" pitchFamily="34" charset="0"/>
            </a:pPr>
            <a:r>
              <a:rPr lang="zh-CN" altLang="en-US" sz="1200" b="1" dirty="0">
                <a:sym typeface="+mn-ea"/>
              </a:rPr>
              <a:t> </a:t>
            </a:r>
            <a:r>
              <a:rPr lang="en-US" altLang="zh-CN" sz="1200" b="1" dirty="0">
                <a:sym typeface="+mn-ea"/>
              </a:rPr>
              <a:t>  </a:t>
            </a:r>
            <a:endParaRPr lang="zh-CN" altLang="en-US" sz="1200" b="1" dirty="0">
              <a:latin typeface="Arial" panose="0208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1419225"/>
            <a:ext cx="6838950" cy="3333750"/>
          </a:xfrm>
          <a:prstGeom prst="rect">
            <a:avLst/>
          </a:prstGeom>
        </p:spPr>
      </p:pic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预约操作步骤之一：</a:t>
            </a:r>
            <a:r>
              <a:rPr lang="zh-CN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进入预约入口</a:t>
            </a:r>
            <a:r>
              <a:rPr lang="en-US" altLang="zh-CN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（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闽政通app</a:t>
            </a:r>
            <a:r>
              <a:rPr lang="en-US" altLang="zh-CN" sz="1600" b="1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）</a:t>
            </a:r>
            <a:endParaRPr lang="en-US" altLang="zh-CN" sz="16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24" name="文本框 1"/>
          <p:cNvSpPr txBox="1"/>
          <p:nvPr>
            <p:custDataLst>
              <p:tags r:id="rId2"/>
            </p:custDataLst>
          </p:nvPr>
        </p:nvSpPr>
        <p:spPr>
          <a:xfrm>
            <a:off x="1835150" y="958850"/>
            <a:ext cx="20688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80604020202020204" pitchFamily="34" charset="0"/>
            </a:pPr>
            <a:r>
              <a:rPr lang="en-US" altLang="zh-CN" sz="1200" b="1" dirty="0">
                <a:latin typeface="Arial" panose="02080604020202020204" pitchFamily="34" charset="0"/>
              </a:rPr>
              <a:t>1</a:t>
            </a:r>
            <a:r>
              <a:rPr lang="zh-CN" altLang="en-US" sz="1200" b="1" dirty="0">
                <a:latin typeface="Arial" panose="02080604020202020204" pitchFamily="34" charset="0"/>
              </a:rPr>
              <a:t>、打开并登录</a:t>
            </a:r>
            <a:r>
              <a:rPr lang="zh-CN" sz="1200" b="1" dirty="0">
                <a:latin typeface="Arial" panose="02080604020202020204" pitchFamily="34" charset="0"/>
              </a:rPr>
              <a:t>闽政通</a:t>
            </a:r>
            <a:r>
              <a:rPr lang="en-US" altLang="zh-CN" sz="1200" b="1" dirty="0">
                <a:latin typeface="Arial" panose="02080604020202020204" pitchFamily="34" charset="0"/>
              </a:rPr>
              <a:t>app</a:t>
            </a:r>
            <a:r>
              <a:rPr lang="zh-CN" altLang="en-US" sz="1200" b="1" dirty="0">
                <a:latin typeface="Arial" panose="02080604020202020204" pitchFamily="34" charset="0"/>
              </a:rPr>
              <a:t>，</a:t>
            </a:r>
            <a:endParaRPr lang="zh-CN" altLang="en-US" sz="1200" b="1" dirty="0">
              <a:latin typeface="Arial" panose="02080604020202020204" pitchFamily="34" charset="0"/>
            </a:endParaRPr>
          </a:p>
          <a:p>
            <a:pPr eaLnBrk="1" hangingPunct="1">
              <a:buFont typeface="Arial" panose="02080604020202020204" pitchFamily="34" charset="0"/>
            </a:pPr>
            <a:r>
              <a:rPr lang="zh-CN" altLang="en-US" sz="1200" b="1" dirty="0">
                <a:latin typeface="Arial" panose="02080604020202020204" pitchFamily="34" charset="0"/>
              </a:rPr>
              <a:t> </a:t>
            </a:r>
            <a:r>
              <a:rPr lang="en-US" altLang="zh-CN" sz="1200" b="1" dirty="0">
                <a:latin typeface="Arial" panose="02080604020202020204" pitchFamily="34" charset="0"/>
              </a:rPr>
              <a:t>        </a:t>
            </a:r>
            <a:r>
              <a:rPr lang="zh-CN" altLang="en-US" sz="1200" b="1" dirty="0">
                <a:latin typeface="Arial" panose="02080604020202020204" pitchFamily="34" charset="0"/>
              </a:rPr>
              <a:t>点击【搜索服务】</a:t>
            </a:r>
            <a:endParaRPr lang="en-US" altLang="zh-CN" sz="1200" b="1" dirty="0">
              <a:latin typeface="Arial" panose="0208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1419225"/>
            <a:ext cx="5568950" cy="3549650"/>
          </a:xfrm>
          <a:prstGeom prst="rect">
            <a:avLst/>
          </a:prstGeom>
        </p:spPr>
      </p:pic>
      <p:sp>
        <p:nvSpPr>
          <p:cNvPr id="6" name="文本框 1"/>
          <p:cNvSpPr txBox="1"/>
          <p:nvPr>
            <p:custDataLst>
              <p:tags r:id="rId4"/>
            </p:custDataLst>
          </p:nvPr>
        </p:nvSpPr>
        <p:spPr>
          <a:xfrm>
            <a:off x="4643755" y="958850"/>
            <a:ext cx="31743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buFont typeface="Arial" panose="02080604020202020204" pitchFamily="34" charset="0"/>
            </a:pPr>
            <a:r>
              <a:rPr lang="en-US" altLang="zh-CN" sz="1200" b="1" dirty="0">
                <a:latin typeface="Arial" panose="02080604020202020204" pitchFamily="34" charset="0"/>
              </a:rPr>
              <a:t>2</a:t>
            </a:r>
            <a:r>
              <a:rPr lang="zh-CN" altLang="en-US" sz="1200" b="1" dirty="0">
                <a:latin typeface="Arial" panose="02080604020202020204" pitchFamily="34" charset="0"/>
              </a:rPr>
              <a:t>、在搜索栏输入</a:t>
            </a:r>
            <a:r>
              <a:rPr lang="en-US" altLang="zh-CN" sz="1200" b="1" dirty="0">
                <a:latin typeface="Arial" panose="02080604020202020204" pitchFamily="34" charset="0"/>
              </a:rPr>
              <a:t>“</a:t>
            </a:r>
            <a:r>
              <a:rPr lang="zh-CN" altLang="en-US" sz="1200" b="1" dirty="0">
                <a:latin typeface="Arial" panose="02080604020202020204" pitchFamily="34" charset="0"/>
              </a:rPr>
              <a:t>幼儿园</a:t>
            </a:r>
            <a:r>
              <a:rPr lang="en-US" altLang="zh-CN" sz="1200" b="1" dirty="0">
                <a:latin typeface="Arial" panose="02080604020202020204" pitchFamily="34" charset="0"/>
              </a:rPr>
              <a:t>”</a:t>
            </a:r>
            <a:r>
              <a:rPr lang="zh-CN" altLang="en-US" sz="1200" b="1" dirty="0">
                <a:latin typeface="Arial" panose="02080604020202020204" pitchFamily="34" charset="0"/>
              </a:rPr>
              <a:t>，点击【搜索】，</a:t>
            </a:r>
            <a:endParaRPr lang="zh-CN" altLang="en-US" sz="1200" b="1" dirty="0">
              <a:latin typeface="Arial" panose="02080604020202020204" pitchFamily="34" charset="0"/>
            </a:endParaRPr>
          </a:p>
          <a:p>
            <a:pPr algn="ctr" eaLnBrk="1" hangingPunct="1">
              <a:buFont typeface="Arial" panose="02080604020202020204" pitchFamily="34" charset="0"/>
            </a:pPr>
            <a:r>
              <a:rPr lang="zh-CN" altLang="en-US" sz="1200" b="1" dirty="0">
                <a:latin typeface="Arial" panose="02080604020202020204" pitchFamily="34" charset="0"/>
              </a:rPr>
              <a:t> </a:t>
            </a:r>
            <a:r>
              <a:rPr lang="en-US" altLang="zh-CN" sz="1200" b="1" dirty="0">
                <a:latin typeface="Arial" panose="02080604020202020204" pitchFamily="34" charset="0"/>
              </a:rPr>
              <a:t>    </a:t>
            </a:r>
            <a:r>
              <a:rPr lang="zh-CN" altLang="en-US" sz="1200" b="1" dirty="0">
                <a:latin typeface="Arial" panose="02080604020202020204" pitchFamily="34" charset="0"/>
              </a:rPr>
              <a:t>再点击查找到的【幼儿园报名】</a:t>
            </a:r>
            <a:endParaRPr lang="en-US" altLang="zh-CN" sz="1200" b="1" dirty="0">
              <a:latin typeface="Arial" panose="02080604020202020204" pitchFamily="34" charset="0"/>
            </a:endParaRPr>
          </a:p>
        </p:txBody>
      </p:sp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预约操作步骤之二：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点击“我要预约”、选择辖区</a:t>
            </a:r>
            <a:endParaRPr lang="zh-CN" altLang="en-US" sz="16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  <a:sym typeface="+mn-ea"/>
            </a:endParaRPr>
          </a:p>
        </p:txBody>
      </p:sp>
      <p:sp>
        <p:nvSpPr>
          <p:cNvPr id="8" name="文本框 1"/>
          <p:cNvSpPr txBox="1"/>
          <p:nvPr>
            <p:custDataLst>
              <p:tags r:id="rId2"/>
            </p:custDataLst>
          </p:nvPr>
        </p:nvSpPr>
        <p:spPr>
          <a:xfrm>
            <a:off x="1687830" y="699135"/>
            <a:ext cx="164465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80604020202020204" pitchFamily="34" charset="0"/>
            </a:pPr>
            <a:r>
              <a:rPr lang="en-US" altLang="zh-CN" sz="1200" b="1" dirty="0">
                <a:latin typeface="Arial" panose="02080604020202020204" pitchFamily="34" charset="0"/>
              </a:rPr>
              <a:t>1</a:t>
            </a:r>
            <a:r>
              <a:rPr lang="zh-CN" altLang="en-US" sz="1200" b="1" dirty="0">
                <a:latin typeface="Arial" panose="02080604020202020204" pitchFamily="34" charset="0"/>
              </a:rPr>
              <a:t>、</a:t>
            </a:r>
            <a:r>
              <a:rPr lang="zh-CN" sz="1200" b="1" dirty="0">
                <a:latin typeface="Arial" panose="02080604020202020204" pitchFamily="34" charset="0"/>
              </a:rPr>
              <a:t>点击【我要预约】</a:t>
            </a:r>
            <a:endParaRPr lang="zh-CN" sz="1200" b="1" dirty="0">
              <a:latin typeface="Arial" panose="02080604020202020204" pitchFamily="34" charset="0"/>
            </a:endParaRPr>
          </a:p>
        </p:txBody>
      </p:sp>
      <p:sp>
        <p:nvSpPr>
          <p:cNvPr id="12" name="文本框 1"/>
          <p:cNvSpPr txBox="1"/>
          <p:nvPr>
            <p:custDataLst>
              <p:tags r:id="rId3"/>
            </p:custDataLst>
          </p:nvPr>
        </p:nvSpPr>
        <p:spPr>
          <a:xfrm>
            <a:off x="5795645" y="704215"/>
            <a:ext cx="103251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80604020202020204" pitchFamily="34" charset="0"/>
            </a:pPr>
            <a:r>
              <a:rPr lang="en-US" altLang="zh-CN" sz="1200" b="1" dirty="0">
                <a:latin typeface="Arial" panose="02080604020202020204" pitchFamily="34" charset="0"/>
              </a:rPr>
              <a:t>2</a:t>
            </a:r>
            <a:r>
              <a:rPr lang="zh-CN" altLang="en-US" sz="1200" b="1" dirty="0">
                <a:latin typeface="Arial" panose="02080604020202020204" pitchFamily="34" charset="0"/>
              </a:rPr>
              <a:t>、</a:t>
            </a:r>
            <a:r>
              <a:rPr lang="zh-CN" sz="1200" b="1" dirty="0">
                <a:latin typeface="Arial" panose="02080604020202020204" pitchFamily="34" charset="0"/>
              </a:rPr>
              <a:t>选择辖区</a:t>
            </a:r>
            <a:endParaRPr lang="zh-CN" sz="1200" b="1" dirty="0">
              <a:latin typeface="Arial" panose="0208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0" y="1059180"/>
            <a:ext cx="2768600" cy="3403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90" y="1059180"/>
            <a:ext cx="2487930" cy="3112135"/>
          </a:xfrm>
          <a:prstGeom prst="rect">
            <a:avLst/>
          </a:prstGeom>
        </p:spPr>
      </p:pic>
    </p:spTree>
  </p:cSld>
  <p:clrMapOvr>
    <a:masterClrMapping/>
  </p:clrMapOvr>
  <p:transition spd="slow" advTm="195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4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621030"/>
            <a:ext cx="7467600" cy="445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8"/>
          <p:cNvSpPr txBox="1"/>
          <p:nvPr/>
        </p:nvSpPr>
        <p:spPr>
          <a:xfrm>
            <a:off x="4373563" y="3607435"/>
            <a:ext cx="3968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80604020202020204" pitchFamily="34" charset="0"/>
            </a:pPr>
            <a:r>
              <a:rPr lang="zh-CN" altLang="en-US" sz="18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</a:t>
            </a:r>
            <a:endParaRPr lang="zh-CN" altLang="en-US" sz="18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文本框 9"/>
          <p:cNvSpPr txBox="1"/>
          <p:nvPr/>
        </p:nvSpPr>
        <p:spPr>
          <a:xfrm>
            <a:off x="4787583" y="3507423"/>
            <a:ext cx="3714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80604020202020204" pitchFamily="34" charset="0"/>
            </a:pPr>
            <a:r>
              <a: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15365" name="文本框 10"/>
          <p:cNvSpPr txBox="1"/>
          <p:nvPr/>
        </p:nvSpPr>
        <p:spPr>
          <a:xfrm>
            <a:off x="6515735" y="3495040"/>
            <a:ext cx="2635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80604020202020204" pitchFamily="34" charset="0"/>
            </a:pPr>
            <a:r>
              <a: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15366" name="文本框 11"/>
          <p:cNvSpPr txBox="1"/>
          <p:nvPr/>
        </p:nvSpPr>
        <p:spPr>
          <a:xfrm>
            <a:off x="6947853" y="3723323"/>
            <a:ext cx="3921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80604020202020204" pitchFamily="34" charset="0"/>
            </a:pPr>
            <a:r>
              <a: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解答</a:t>
            </a:r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15367" name="文本框 12"/>
          <p:cNvSpPr txBox="1"/>
          <p:nvPr/>
        </p:nvSpPr>
        <p:spPr>
          <a:xfrm>
            <a:off x="2576195" y="3495040"/>
            <a:ext cx="459740" cy="136461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 eaLnBrk="1" hangingPunct="1">
              <a:buFont typeface="Arial" panose="02080604020202020204" pitchFamily="34" charset="0"/>
            </a:pPr>
            <a:r>
              <a: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预约方式</a:t>
            </a:r>
            <a:endParaRPr lang="zh-CN" altLang="en-US" dirty="0">
              <a:latin typeface="Arial" panose="0208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74075" y="584200"/>
            <a:ext cx="3071495" cy="349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p:transition spd="slow" advTm="514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预约操作步骤之三：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查看招生引导</a:t>
            </a:r>
            <a:endParaRPr lang="zh-CN" altLang="en-US" sz="1600" b="1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627380"/>
            <a:ext cx="2686050" cy="4380865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3491865" y="3435350"/>
            <a:ext cx="1268095" cy="575310"/>
          </a:xfrm>
          <a:prstGeom prst="wedgeRectCallout">
            <a:avLst>
              <a:gd name="adj1" fmla="val -10741"/>
              <a:gd name="adj2" fmla="val 83774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可下载查看区招生政策文件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9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预约操作步骤之四：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选择幼儿园</a:t>
            </a:r>
            <a:endParaRPr lang="en-US" altLang="zh-CN" sz="1600" b="1" dirty="0">
              <a:solidFill>
                <a:srgbClr val="606060"/>
              </a:solidFill>
              <a:latin typeface="Arial" panose="0208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720" y="627380"/>
            <a:ext cx="2325370" cy="4511040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3059430" y="627380"/>
            <a:ext cx="1283335" cy="586740"/>
          </a:xfrm>
          <a:prstGeom prst="wedgeRectCallout">
            <a:avLst>
              <a:gd name="adj1" fmla="val -5764"/>
              <a:gd name="adj2" fmla="val 121428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输入园所名称查询幼儿园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标注 1073742923"/>
          <p:cNvSpPr/>
          <p:nvPr>
            <p:custDataLst>
              <p:tags r:id="rId4"/>
            </p:custDataLst>
          </p:nvPr>
        </p:nvSpPr>
        <p:spPr>
          <a:xfrm>
            <a:off x="5435600" y="627380"/>
            <a:ext cx="1283335" cy="586740"/>
          </a:xfrm>
          <a:prstGeom prst="wedgeRectCallout">
            <a:avLst>
              <a:gd name="adj1" fmla="val -46486"/>
              <a:gd name="adj2" fmla="val 109632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点击切换根据所属街道查询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矩形标注 1073742868"/>
          <p:cNvSpPr/>
          <p:nvPr>
            <p:custDataLst>
              <p:tags r:id="rId5"/>
            </p:custDataLst>
          </p:nvPr>
        </p:nvSpPr>
        <p:spPr>
          <a:xfrm>
            <a:off x="4643755" y="2701925"/>
            <a:ext cx="1939925" cy="1567815"/>
          </a:xfrm>
          <a:prstGeom prst="wedgeRectCallout">
            <a:avLst>
              <a:gd name="adj1" fmla="val -67461"/>
              <a:gd name="adj2" fmla="val -13986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找到要预约的幼儿园点击【预约】。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7月6日9:00起，家长可在此查看幼儿园是否有剩余学位，尚未被录取的可线下前往报名。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420" y="2283460"/>
            <a:ext cx="389890" cy="261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5" y="3147695"/>
            <a:ext cx="389890" cy="261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5" y="3939540"/>
            <a:ext cx="389890" cy="2616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5" y="4732020"/>
            <a:ext cx="389890" cy="261620"/>
          </a:xfrm>
          <a:prstGeom prst="rect">
            <a:avLst/>
          </a:prstGeom>
        </p:spPr>
      </p:pic>
      <p:sp>
        <p:nvSpPr>
          <p:cNvPr id="8" name="矩形标注 1073742866"/>
          <p:cNvSpPr/>
          <p:nvPr>
            <p:custDataLst>
              <p:tags r:id="rId7"/>
            </p:custDataLst>
          </p:nvPr>
        </p:nvSpPr>
        <p:spPr>
          <a:xfrm>
            <a:off x="2627630" y="4011930"/>
            <a:ext cx="1168400" cy="506730"/>
          </a:xfrm>
          <a:prstGeom prst="wedgeRectCallout">
            <a:avLst>
              <a:gd name="adj1" fmla="val 41824"/>
              <a:gd name="adj2" fmla="val 95896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可点击查看幼儿园招生公告。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2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7" grpId="0" bldLvl="0" animBg="1"/>
      <p:bldP spid="21510" grpId="0" bldLvl="0" animBg="1"/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699770"/>
            <a:ext cx="2106930" cy="4368800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预约操作步骤之五：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填写预约信息</a:t>
            </a:r>
            <a:endParaRPr lang="en-US" altLang="zh-CN" sz="1600" b="1" dirty="0">
              <a:solidFill>
                <a:srgbClr val="606060"/>
              </a:solidFill>
              <a:latin typeface="Arial" panose="0208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40" y="617855"/>
            <a:ext cx="2555875" cy="4450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90" y="1631315"/>
            <a:ext cx="1273810" cy="220345"/>
          </a:xfrm>
          <a:prstGeom prst="rect">
            <a:avLst/>
          </a:prstGeom>
        </p:spPr>
      </p:pic>
      <p:sp>
        <p:nvSpPr>
          <p:cNvPr id="22534" name="矩形标注 1073742866"/>
          <p:cNvSpPr/>
          <p:nvPr>
            <p:custDataLst>
              <p:tags r:id="rId5"/>
            </p:custDataLst>
          </p:nvPr>
        </p:nvSpPr>
        <p:spPr>
          <a:xfrm>
            <a:off x="2486025" y="1925320"/>
            <a:ext cx="1720850" cy="1550670"/>
          </a:xfrm>
          <a:prstGeom prst="wedgeRectCallout">
            <a:avLst>
              <a:gd name="adj1" fmla="val -57084"/>
              <a:gd name="adj2" fmla="val 23111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、请按照户口簿上的内容输入；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2、港、澳、台和其他护照适龄儿童身份证件类型根据下拉菜单对应选择。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矩形标注 1073742863"/>
          <p:cNvSpPr/>
          <p:nvPr>
            <p:custDataLst>
              <p:tags r:id="rId6"/>
            </p:custDataLst>
          </p:nvPr>
        </p:nvSpPr>
        <p:spPr>
          <a:xfrm>
            <a:off x="2679700" y="3939540"/>
            <a:ext cx="1679575" cy="880745"/>
          </a:xfrm>
          <a:prstGeom prst="wedgeRectCallout">
            <a:avLst>
              <a:gd name="adj1" fmla="val -66170"/>
              <a:gd name="adj2" fmla="val 28194"/>
            </a:avLst>
          </a:prstGeom>
          <a:solidFill>
            <a:srgbClr val="FFFFFF"/>
          </a:solidFill>
          <a:ln w="38100" cap="flat" cmpd="sng">
            <a:solidFill>
              <a:srgbClr val="24923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sz="1600" b="1" baseline="30000" dirty="0">
                <a:solidFill>
                  <a:srgbClr val="2492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每个幼儿园需填报的信息不一定相同，根据表单要求填写所需信息。</a:t>
            </a:r>
            <a:endParaRPr lang="zh-CN" sz="1600" b="1" u="sng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标注 1073742923"/>
          <p:cNvSpPr/>
          <p:nvPr>
            <p:custDataLst>
              <p:tags r:id="rId7"/>
            </p:custDataLst>
          </p:nvPr>
        </p:nvSpPr>
        <p:spPr>
          <a:xfrm>
            <a:off x="7379970" y="1347470"/>
            <a:ext cx="1346835" cy="654685"/>
          </a:xfrm>
          <a:prstGeom prst="wedgeRectCallout">
            <a:avLst>
              <a:gd name="adj1" fmla="val -63719"/>
              <a:gd name="adj2" fmla="val 24878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按照实际情况选择，并填写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标注 1073742923"/>
          <p:cNvSpPr/>
          <p:nvPr>
            <p:custDataLst>
              <p:tags r:id="rId8"/>
            </p:custDataLst>
          </p:nvPr>
        </p:nvSpPr>
        <p:spPr>
          <a:xfrm>
            <a:off x="7452360" y="3548380"/>
            <a:ext cx="1449705" cy="608330"/>
          </a:xfrm>
          <a:prstGeom prst="wedgeRectCallout">
            <a:avLst>
              <a:gd name="adj1" fmla="val -71894"/>
              <a:gd name="adj2" fmla="val 16189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请按实际需求选择现场核验时间段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1073742868"/>
          <p:cNvSpPr/>
          <p:nvPr>
            <p:custDataLst>
              <p:tags r:id="rId9"/>
            </p:custDataLst>
          </p:nvPr>
        </p:nvSpPr>
        <p:spPr>
          <a:xfrm>
            <a:off x="7308215" y="4276090"/>
            <a:ext cx="1809115" cy="791845"/>
          </a:xfrm>
          <a:prstGeom prst="wedgeRectCallout">
            <a:avLst>
              <a:gd name="adj1" fmla="val -61539"/>
              <a:gd name="adj2" fmla="val 17040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lnSpc>
                <a:spcPts val="2000"/>
              </a:lnSpc>
              <a:buFont typeface="Arial" panose="02080604020202020204" pitchFamily="34" charset="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所有信息确认无误后点击【提交】，完成预约。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Arial" panose="02080604020202020204" pitchFamily="34" charset="0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ldLvl="0" animBg="1"/>
      <p:bldP spid="22537" grpId="0" bldLvl="0" animBg="1"/>
      <p:bldP spid="6" grpId="0" bldLvl="0" animBg="1"/>
      <p:bldP spid="8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771525"/>
            <a:ext cx="2597785" cy="3902710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预约操作步骤之六：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完成预约</a:t>
            </a:r>
            <a:endParaRPr lang="en-US" altLang="zh-CN" sz="1600" b="1" dirty="0">
              <a:solidFill>
                <a:srgbClr val="606060"/>
              </a:solidFill>
              <a:latin typeface="Arial" panose="0208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3" name="矩形标注 1073742923"/>
          <p:cNvSpPr/>
          <p:nvPr>
            <p:custDataLst>
              <p:tags r:id="rId3"/>
            </p:custDataLst>
          </p:nvPr>
        </p:nvSpPr>
        <p:spPr>
          <a:xfrm>
            <a:off x="5652135" y="2643505"/>
            <a:ext cx="1576070" cy="1311910"/>
          </a:xfrm>
          <a:prstGeom prst="wedgeRectCallout">
            <a:avLst>
              <a:gd name="adj1" fmla="val -83763"/>
              <a:gd name="adj2" fmla="val 16149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根据幼儿园招生公告(简章)上的要求携带材料，按照预约时间到园现场报名、核验材料。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标注 1073742868"/>
          <p:cNvSpPr/>
          <p:nvPr>
            <p:custDataLst>
              <p:tags r:id="rId4"/>
            </p:custDataLst>
          </p:nvPr>
        </p:nvSpPr>
        <p:spPr>
          <a:xfrm>
            <a:off x="5643245" y="4083685"/>
            <a:ext cx="1809115" cy="532765"/>
          </a:xfrm>
          <a:prstGeom prst="wedgeRectCallout">
            <a:avLst>
              <a:gd name="adj1" fmla="val -63899"/>
              <a:gd name="adj2" fmla="val 16030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进入查看预约信息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591820"/>
            <a:ext cx="5386705" cy="3738245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预约操作步骤之七：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预约信息</a:t>
            </a:r>
            <a:r>
              <a:rPr lang="zh-CN" altLang="en-US" sz="1600" b="1" dirty="0">
                <a:solidFill>
                  <a:srgbClr val="606060"/>
                </a:solidFill>
                <a:ea typeface="微软雅黑" panose="020B0503020204020204" pitchFamily="34" charset="-122"/>
                <a:sym typeface="+mn-ea"/>
              </a:rPr>
              <a:t>管理</a:t>
            </a:r>
            <a:endParaRPr lang="zh-CN" altLang="en-US" sz="1600" b="1" dirty="0">
              <a:solidFill>
                <a:srgbClr val="FF0000"/>
              </a:solidFill>
              <a:latin typeface="Arial" panose="0208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5" name="文本框 2"/>
          <p:cNvSpPr txBox="1"/>
          <p:nvPr/>
        </p:nvSpPr>
        <p:spPr>
          <a:xfrm>
            <a:off x="683260" y="591820"/>
            <a:ext cx="2181860" cy="45516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榕教之窗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，进入个人中心，再点击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幼儿园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，找到预约的孩子信息，点击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进入预约信息管理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查看预约信息；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修改：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家长可修改填报信息重新提交；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删除：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家长可删除填报信息，删除后可再次填报。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标注 1073742866"/>
          <p:cNvSpPr/>
          <p:nvPr>
            <p:custDataLst>
              <p:tags r:id="rId3"/>
            </p:custDataLst>
          </p:nvPr>
        </p:nvSpPr>
        <p:spPr>
          <a:xfrm>
            <a:off x="4211955" y="4227830"/>
            <a:ext cx="3253740" cy="873760"/>
          </a:xfrm>
          <a:prstGeom prst="wedgeRectCallout">
            <a:avLst>
              <a:gd name="adj1" fmla="val -50000"/>
              <a:gd name="adj2" fmla="val -17369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修改和删除功能仅在预约登记时间内（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9:00-6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18:00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）开放。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2712085" y="3689985"/>
            <a:ext cx="1360170" cy="1064260"/>
          </a:xfrm>
          <a:prstGeom prst="rightBrace">
            <a:avLst>
              <a:gd name="adj1" fmla="val 8333"/>
              <a:gd name="adj2" fmla="val 72971"/>
            </a:avLst>
          </a:prstGeom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五边形 2"/>
          <p:cNvSpPr/>
          <p:nvPr/>
        </p:nvSpPr>
        <p:spPr>
          <a:xfrm>
            <a:off x="593725" y="2954655"/>
            <a:ext cx="7847330" cy="419100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：网上预约登记的渠道有哪些？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593725" y="3357245"/>
            <a:ext cx="7847330" cy="715010"/>
          </a:xfrm>
          <a:prstGeom prst="homePlat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：家长进行网络预约登记的官方渠道只有3个：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(1)榕教之窗网站：https://rjzc.fzedu.pub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(2)“e福州”APP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(3)“闽政通”APP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96" name="标题 3073"/>
          <p:cNvSpPr>
            <a:spLocks noGrp="1"/>
          </p:cNvSpPr>
          <p:nvPr>
            <p:ph type="ctrTitle" idx="4294967295"/>
          </p:nvPr>
        </p:nvSpPr>
        <p:spPr>
          <a:xfrm>
            <a:off x="971550" y="177800"/>
            <a:ext cx="7772400" cy="306705"/>
          </a:xfrm>
        </p:spPr>
        <p:txBody>
          <a:bodyPr vert="horz" wrap="square" lIns="91440" tIns="45720" rIns="91440" bIns="45720" anchor="ctr"/>
          <a:p>
            <a:pPr algn="l"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常见问题解答（</a:t>
            </a:r>
            <a:r>
              <a:rPr lang="en-US" altLang="zh-CN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Q&amp;A</a:t>
            </a: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）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593725" y="748665"/>
            <a:ext cx="7847330" cy="412750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：家长什么时候可以进行网上预约登记？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3725" y="1156970"/>
            <a:ext cx="7847330" cy="1538605"/>
          </a:xfrm>
          <a:prstGeom prst="homePlat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(1)2024年6月15日9:00～6月28日18:00，系统向家长开放网上预约登记权限，预约时间比较长，请家长合理安排预约时间，不用扎堆，避免造成网络拥堵。</a:t>
            </a: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(2)在网上预约登记开放时间段，家长可以修改填报信息后重新提交，也可以删除填报信息后再次填报。</a:t>
            </a: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6008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标题 1"/>
          <p:cNvSpPr>
            <a:spLocks noGrp="1"/>
          </p:cNvSpPr>
          <p:nvPr>
            <p:ph type="ctrTitle" idx="4294967295"/>
          </p:nvPr>
        </p:nvSpPr>
        <p:spPr>
          <a:xfrm>
            <a:off x="1043940" y="127000"/>
            <a:ext cx="7769225" cy="386080"/>
          </a:xfrm>
        </p:spPr>
        <p:txBody>
          <a:bodyPr vert="horz" wrap="square" lIns="91440" tIns="45720" rIns="91440" bIns="45720" anchor="b"/>
          <a:p>
            <a:pPr algn="l"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常见问题解答（Q&amp;A）</a:t>
            </a:r>
            <a:endParaRPr lang="zh-CN" altLang="en-US" kern="1200" dirty="0"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608330" y="875030"/>
            <a:ext cx="7848600" cy="702310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Q：家长是不是在网上预约登记后就算报名成功？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629920" y="1570990"/>
            <a:ext cx="7848600" cy="81661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en-US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不是的</a:t>
            </a:r>
            <a:r>
              <a:rPr kumimoji="0" lang="zh-CN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所有家长均须按幼儿园招生公告（简章）要求，到园现场报名、核验材料通过后才算报名成功。</a:t>
            </a:r>
            <a:endParaRPr kumimoji="0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650240" y="2928620"/>
            <a:ext cx="8270875" cy="377825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Q：错过网上预约登记的家长怎么办？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650240" y="3335020"/>
            <a:ext cx="8270875" cy="62611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A:没有进行网上预约登记的家长，按幼儿园招生公告（简章）要求，直接到园现场报名、核验材料。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134620"/>
            <a:ext cx="7769225" cy="386080"/>
          </a:xfrm>
        </p:spPr>
        <p:txBody>
          <a:bodyPr vert="horz" wrap="square" lIns="91440" tIns="45720" rIns="91440" bIns="45720" anchor="b"/>
          <a:p>
            <a:pPr algn="l"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常见问题解答（Q&amp;A）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390525" y="2252345"/>
            <a:ext cx="8270875" cy="377825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Q：为什么我的网络正常，访问预报名系统页面显示不太正常？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390525" y="2658745"/>
            <a:ext cx="8270875" cy="62611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A:电脑访问预报名系统，建议使用谷歌浏览器或360极速模式浏览器。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390525" y="907098"/>
            <a:ext cx="8272463" cy="377825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algn="l" defTabSz="914400" rtl="0" eaLnBrk="1" fontAlgn="base" latinLnBrk="0" hangingPunct="1">
              <a:lnSpc>
                <a:spcPct val="150000"/>
              </a:lnSpc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Q：家长忘记预报名系统登录密码怎么办？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390525" y="1264285"/>
            <a:ext cx="8272780" cy="65532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A:家长可以在用户登录页面点击“忘记密码”，通过手机获取短信验证码，并重置密码。</a:t>
            </a:r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标题 3073"/>
          <p:cNvSpPr>
            <a:spLocks noGrp="1"/>
          </p:cNvSpPr>
          <p:nvPr>
            <p:ph type="ctrTitle" idx="4294967295"/>
          </p:nvPr>
        </p:nvSpPr>
        <p:spPr>
          <a:xfrm>
            <a:off x="917575" y="195580"/>
            <a:ext cx="7772400" cy="306705"/>
          </a:xfrm>
        </p:spPr>
        <p:txBody>
          <a:bodyPr vert="horz" wrap="square" lIns="91440" tIns="45720" rIns="91440" bIns="45720" anchor="ctr"/>
          <a:p>
            <a:pPr algn="l" eaLnBrk="1" hangingPunct="1"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预约方式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grpSp>
        <p:nvGrpSpPr>
          <p:cNvPr id="16387" name="组 20"/>
          <p:cNvGrpSpPr/>
          <p:nvPr>
            <p:custDataLst>
              <p:tags r:id="rId2"/>
            </p:custDataLst>
          </p:nvPr>
        </p:nvGrpSpPr>
        <p:grpSpPr>
          <a:xfrm>
            <a:off x="838200" y="820738"/>
            <a:ext cx="5613400" cy="4345001"/>
            <a:chOff x="179512" y="1333257"/>
            <a:chExt cx="5109913" cy="5311265"/>
          </a:xfrm>
        </p:grpSpPr>
        <p:sp>
          <p:nvSpPr>
            <p:cNvPr id="16390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290249" y="4275515"/>
              <a:ext cx="4596631" cy="23690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80604020202020204" pitchFamily="34" charset="0"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下载进入“e福州”app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首页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教育专区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&gt;&gt;教育公共服务平台&gt;&gt;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教育专区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榕教之窗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&gt;&gt;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招生入学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&gt;&gt;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点击进入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幼儿园招生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页面，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进行预约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登记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操作。</a:t>
              </a:r>
              <a:endPara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eaLnBrk="1" hangingPunct="1">
                <a:lnSpc>
                  <a:spcPct val="200000"/>
                </a:lnSpc>
                <a:buFont typeface="Arial" panose="02080604020202020204" pitchFamily="34" charset="0"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下载进入“闽政通”app，在首页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搜索服务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幼儿园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查找到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幼儿园报名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，点击进入预约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登记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操作。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6391" name="组 2"/>
            <p:cNvGrpSpPr/>
            <p:nvPr/>
          </p:nvGrpSpPr>
          <p:grpSpPr>
            <a:xfrm>
              <a:off x="179512" y="1628748"/>
              <a:ext cx="685771" cy="685771"/>
              <a:chOff x="1828800" y="2090686"/>
              <a:chExt cx="685771" cy="685771"/>
            </a:xfrm>
          </p:grpSpPr>
          <p:sp>
            <p:nvSpPr>
              <p:cNvPr id="16398" name="AutoShape 5"/>
              <p:cNvSpPr/>
              <p:nvPr>
                <p:custDataLst>
                  <p:tags r:id="rId4"/>
                </p:custDataLst>
              </p:nvPr>
            </p:nvSpPr>
            <p:spPr>
              <a:xfrm>
                <a:off x="1828800" y="2090686"/>
                <a:ext cx="685771" cy="685771"/>
              </a:xfrm>
              <a:prstGeom prst="diamond">
                <a:avLst/>
              </a:prstGeom>
              <a:solidFill>
                <a:srgbClr val="74A1DE"/>
              </a:solidFill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76200" algn="ctr" rotWithShape="0">
                  <a:srgbClr val="C0C0C0"/>
                </a:outerShdw>
              </a:effectLst>
            </p:spPr>
            <p:txBody>
              <a:bodyPr wrap="none" anchor="ctr"/>
              <a:p>
                <a:pPr eaLnBrk="1" hangingPunct="1">
                  <a:buFont typeface="Arial" panose="02080604020202020204" pitchFamily="34" charset="0"/>
                </a:pPr>
                <a:endParaRPr lang="zh-CN" altLang="en-US" dirty="0">
                  <a:solidFill>
                    <a:srgbClr val="000000"/>
                  </a:solidFill>
                  <a:latin typeface="Arial" panose="02080604020202020204" pitchFamily="34" charset="0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981982" y="2121205"/>
                <a:ext cx="356943" cy="562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  <a:cs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80604020202020204" pitchFamily="34" charset="0"/>
                    <a:ea typeface="宋体" pitchFamily="2" charset="-122"/>
                    <a:cs typeface="宋体" pitchFamily="2" charset="-122"/>
                  </a:rPr>
                  <a:t>一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80604020202020204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grpSp>
          <p:nvGrpSpPr>
            <p:cNvPr id="16392" name="组 17"/>
            <p:cNvGrpSpPr/>
            <p:nvPr/>
          </p:nvGrpSpPr>
          <p:grpSpPr>
            <a:xfrm>
              <a:off x="251524" y="3429758"/>
              <a:ext cx="685771" cy="942386"/>
              <a:chOff x="1828804" y="2497648"/>
              <a:chExt cx="685771" cy="942386"/>
            </a:xfrm>
          </p:grpSpPr>
          <p:sp>
            <p:nvSpPr>
              <p:cNvPr id="2" name="AutoShape 9"/>
              <p:cNvSpPr/>
              <p:nvPr>
                <p:custDataLst>
                  <p:tags r:id="rId6"/>
                </p:custDataLst>
              </p:nvPr>
            </p:nvSpPr>
            <p:spPr>
              <a:xfrm>
                <a:off x="1829048" y="2753078"/>
                <a:ext cx="684983" cy="686950"/>
              </a:xfrm>
              <a:prstGeom prst="diamond">
                <a:avLst/>
              </a:prstGeom>
              <a:solidFill>
                <a:srgbClr val="E49514"/>
              </a:solidFill>
              <a:ln w="254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762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80604020202020204" pitchFamily="34" charset="0"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80604020202020204" pitchFamily="34" charset="0"/>
                    <a:ea typeface="宋体" pitchFamily="2" charset="-122"/>
                    <a:cs typeface="宋体" pitchFamily="2" charset="-122"/>
                    <a:sym typeface="+mn-ea"/>
                  </a:rPr>
                  <a:t>二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80604020202020204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gray">
              <a:xfrm>
                <a:off x="2086278" y="2496927"/>
                <a:ext cx="355497" cy="615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  <a:cs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80604020202020204" pitchFamily="34" charset="0"/>
                    <a:ea typeface="宋体" pitchFamily="2" charset="-122"/>
                  </a:defRPr>
                </a:lvl9pPr>
              </a:lstStyle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80604020202020204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  <p:sp>
          <p:nvSpPr>
            <p:cNvPr id="16393" name="矩形 3"/>
            <p:cNvSpPr/>
            <p:nvPr>
              <p:custDataLst>
                <p:tags r:id="rId7"/>
              </p:custDataLst>
            </p:nvPr>
          </p:nvSpPr>
          <p:spPr>
            <a:xfrm>
              <a:off x="1180931" y="1333257"/>
              <a:ext cx="944840" cy="8638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80604020202020204" pitchFamily="34" charset="0"/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电脑端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4" name="矩形 18"/>
            <p:cNvSpPr/>
            <p:nvPr>
              <p:custDataLst>
                <p:tags r:id="rId8"/>
              </p:custDataLst>
            </p:nvPr>
          </p:nvSpPr>
          <p:spPr>
            <a:xfrm>
              <a:off x="251190" y="2322448"/>
              <a:ext cx="5038235" cy="10145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80604020202020204" pitchFamily="34" charset="0"/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榕教之窗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”(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网址：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https://rjzc.fzedu.pub)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&gt;&gt;“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榕教招生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”&gt;&gt;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“幼儿园招生”进入预约登记操作。</a:t>
              </a:r>
              <a:endPara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5" name="矩形 19"/>
            <p:cNvSpPr/>
            <p:nvPr>
              <p:custDataLst>
                <p:tags r:id="rId9"/>
              </p:custDataLst>
            </p:nvPr>
          </p:nvSpPr>
          <p:spPr>
            <a:xfrm>
              <a:off x="1180706" y="3429971"/>
              <a:ext cx="944840" cy="8638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200000"/>
                </a:lnSpc>
                <a:buFont typeface="Arial" panose="02080604020202020204" pitchFamily="34" charset="0"/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手机端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389" name="图片 13" descr="微信图片_201906120906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1908" y="3651568"/>
            <a:ext cx="990600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2405" y="3651885"/>
            <a:ext cx="1014730" cy="977265"/>
          </a:xfrm>
          <a:prstGeom prst="rect">
            <a:avLst/>
          </a:prstGeom>
        </p:spPr>
      </p:pic>
    </p:spTree>
  </p:cSld>
  <p:clrMapOvr>
    <a:masterClrMapping/>
  </p:clrMapOvr>
  <p:transition spd="slow" advTm="1133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474075" y="584200"/>
            <a:ext cx="3071495" cy="349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79540" y="2180861"/>
            <a:ext cx="5559802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40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</a:t>
            </a:r>
            <a:r>
              <a:rPr lang="zh-CN" altLang="en-US" sz="2400" b="1" spc="100" dirty="0">
                <a:solidFill>
                  <a:srgbClr val="4851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  <a:endParaRPr lang="zh-CN" altLang="en-US" sz="2400" b="1" spc="100" dirty="0">
              <a:solidFill>
                <a:srgbClr val="4851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2110111" y="2980041"/>
            <a:ext cx="4232777" cy="0"/>
          </a:xfrm>
          <a:prstGeom prst="line">
            <a:avLst/>
          </a:prstGeom>
          <a:noFill/>
          <a:ln w="19050" cap="flat" cmpd="sng" algn="ctr">
            <a:solidFill>
              <a:srgbClr val="485157"/>
            </a:solidFill>
            <a:prstDash val="solid"/>
            <a:miter lim="800000"/>
          </a:ln>
          <a:effectLst/>
        </p:spPr>
      </p:cxnSp>
    </p:spTree>
  </p:cSld>
  <p:clrMapOvr>
    <a:masterClrMapping/>
  </p:clrMapOvr>
  <p:transition spd="slow" advTm="514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标题 1"/>
          <p:cNvSpPr>
            <a:spLocks noGrp="1"/>
          </p:cNvSpPr>
          <p:nvPr>
            <p:ph type="ctrTitle" idx="4294967295"/>
          </p:nvPr>
        </p:nvSpPr>
        <p:spPr>
          <a:xfrm>
            <a:off x="942340" y="130175"/>
            <a:ext cx="7770495" cy="502920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24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幼儿园预约操作步骤</a:t>
            </a:r>
            <a:endParaRPr lang="zh-CN" altLang="en-US" sz="2400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6" name="Freeform 9"/>
          <p:cNvSpPr/>
          <p:nvPr>
            <p:custDataLst>
              <p:tags r:id="rId2"/>
            </p:custDataLst>
          </p:nvPr>
        </p:nvSpPr>
        <p:spPr bwMode="gray">
          <a:xfrm rot="20934526">
            <a:off x="953135" y="2419985"/>
            <a:ext cx="7773035" cy="617855"/>
          </a:xfrm>
          <a:custGeom>
            <a:avLst/>
            <a:gdLst>
              <a:gd name="T0" fmla="*/ 0 w 4371"/>
              <a:gd name="T1" fmla="*/ 2147483647 h 1066"/>
              <a:gd name="T2" fmla="*/ 2147483647 w 4371"/>
              <a:gd name="T3" fmla="*/ 2147483647 h 1066"/>
              <a:gd name="T4" fmla="*/ 2147483647 w 4371"/>
              <a:gd name="T5" fmla="*/ 2147483647 h 1066"/>
              <a:gd name="T6" fmla="*/ 2147483647 w 4371"/>
              <a:gd name="T7" fmla="*/ 2147483647 h 1066"/>
              <a:gd name="T8" fmla="*/ 2147483647 w 4371"/>
              <a:gd name="T9" fmla="*/ 2147483647 h 1066"/>
              <a:gd name="T10" fmla="*/ 2147483647 w 4371"/>
              <a:gd name="T11" fmla="*/ 2147483647 h 1066"/>
              <a:gd name="T12" fmla="*/ 2147483647 w 4371"/>
              <a:gd name="T13" fmla="*/ 0 h 1066"/>
              <a:gd name="T14" fmla="*/ 2147483647 w 4371"/>
              <a:gd name="T15" fmla="*/ 2147483647 h 1066"/>
              <a:gd name="T16" fmla="*/ 2147483647 w 4371"/>
              <a:gd name="T17" fmla="*/ 2147483647 h 1066"/>
              <a:gd name="T18" fmla="*/ 2147483647 w 4371"/>
              <a:gd name="T19" fmla="*/ 2147483647 h 1066"/>
              <a:gd name="T20" fmla="*/ 2147483647 w 4371"/>
              <a:gd name="T21" fmla="*/ 2147483647 h 1066"/>
              <a:gd name="T22" fmla="*/ 2147483647 w 4371"/>
              <a:gd name="T23" fmla="*/ 2147483647 h 1066"/>
              <a:gd name="T24" fmla="*/ 2147483647 w 4371"/>
              <a:gd name="T25" fmla="*/ 2147483647 h 1066"/>
              <a:gd name="T26" fmla="*/ 2147483647 w 4371"/>
              <a:gd name="T27" fmla="*/ 2147483647 h 1066"/>
              <a:gd name="T28" fmla="*/ 2147483647 w 4371"/>
              <a:gd name="T29" fmla="*/ 2147483647 h 1066"/>
              <a:gd name="T30" fmla="*/ 0 w 4371"/>
              <a:gd name="T31" fmla="*/ 2147483647 h 10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71"/>
              <a:gd name="T49" fmla="*/ 0 h 1066"/>
              <a:gd name="T50" fmla="*/ 4371 w 4371"/>
              <a:gd name="T51" fmla="*/ 1066 h 10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flip="none" rotWithShape="1">
            <a:gsLst>
              <a:gs pos="0">
                <a:srgbClr val="22FF9B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accent1">
                <a:lumMod val="75000"/>
                <a:alpha val="70000"/>
              </a:schemeClr>
            </a:solidFill>
            <a:round/>
          </a:ln>
          <a:scene3d>
            <a:camera prst="legacyPerspectiveTopRight">
              <a:rot lat="600000" lon="20999988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4" name="组 3"/>
          <p:cNvGrpSpPr/>
          <p:nvPr>
            <p:custDataLst>
              <p:tags r:id="rId3"/>
            </p:custDataLst>
          </p:nvPr>
        </p:nvGrpSpPr>
        <p:grpSpPr>
          <a:xfrm>
            <a:off x="66993" y="2571433"/>
            <a:ext cx="2009024" cy="922020"/>
            <a:chOff x="363786" y="5048901"/>
            <a:chExt cx="2009306" cy="1229617"/>
          </a:xfrm>
        </p:grpSpPr>
        <p:sp>
          <p:nvSpPr>
            <p:cNvPr id="17433" name="矩形 1"/>
            <p:cNvSpPr/>
            <p:nvPr>
              <p:custDataLst>
                <p:tags r:id="rId4"/>
              </p:custDataLst>
            </p:nvPr>
          </p:nvSpPr>
          <p:spPr>
            <a:xfrm>
              <a:off x="818394" y="5048901"/>
              <a:ext cx="1554698" cy="12296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80604020202020204" pitchFamily="34" charset="0"/>
              </a:pP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80604020202020204" pitchFamily="34" charset="0"/>
              </a:pPr>
              <a:r>
                <a:rPr lang="en-US" alt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榕教之窗</a:t>
              </a:r>
              <a:r>
                <a:rPr lang="en-US" alt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63786" y="5625177"/>
              <a:ext cx="600159" cy="616079"/>
            </a:xfrm>
            <a:prstGeom prst="ellipse">
              <a:avLst/>
            </a:prstGeom>
            <a:solidFill>
              <a:srgbClr val="E4951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395540" y="5733150"/>
              <a:ext cx="531887" cy="4932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  <a:cs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itchFamily="2" charset="-122"/>
                  <a:cs typeface="宋体" pitchFamily="2" charset="-122"/>
                </a:rPr>
                <a:t>01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5" name="组 4"/>
          <p:cNvGrpSpPr/>
          <p:nvPr>
            <p:custDataLst>
              <p:tags r:id="rId7"/>
            </p:custDataLst>
          </p:nvPr>
        </p:nvGrpSpPr>
        <p:grpSpPr>
          <a:xfrm>
            <a:off x="1750378" y="3729990"/>
            <a:ext cx="1673524" cy="461963"/>
            <a:chOff x="363786" y="3393058"/>
            <a:chExt cx="1672784" cy="615785"/>
          </a:xfrm>
        </p:grpSpPr>
        <p:sp>
          <p:nvSpPr>
            <p:cNvPr id="24" name="Oval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63786" y="3393058"/>
              <a:ext cx="599810" cy="615785"/>
            </a:xfrm>
            <a:prstGeom prst="ellipse">
              <a:avLst/>
            </a:prstGeom>
            <a:solidFill>
              <a:srgbClr val="6E9349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95522" y="3492516"/>
              <a:ext cx="531577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  <a:cs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itchFamily="2" charset="-122"/>
                  <a:cs typeface="宋体" pitchFamily="2" charset="-122"/>
                </a:rPr>
                <a:t>02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432" name="矩形 2"/>
            <p:cNvSpPr/>
            <p:nvPr>
              <p:custDataLst>
                <p:tags r:id="rId10"/>
              </p:custDataLst>
            </p:nvPr>
          </p:nvSpPr>
          <p:spPr>
            <a:xfrm>
              <a:off x="939775" y="3427067"/>
              <a:ext cx="1096795" cy="490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选择辖区</a:t>
              </a:r>
              <a:endParaRPr lang="en-US" alt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 29"/>
          <p:cNvGrpSpPr/>
          <p:nvPr>
            <p:custDataLst>
              <p:tags r:id="rId11"/>
            </p:custDataLst>
          </p:nvPr>
        </p:nvGrpSpPr>
        <p:grpSpPr>
          <a:xfrm>
            <a:off x="2159000" y="2211388"/>
            <a:ext cx="600075" cy="461962"/>
            <a:chOff x="3172098" y="4329057"/>
            <a:chExt cx="599931" cy="615552"/>
          </a:xfrm>
        </p:grpSpPr>
        <p:sp>
          <p:nvSpPr>
            <p:cNvPr id="26" name="Oval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172098" y="4329057"/>
              <a:ext cx="599931" cy="615552"/>
            </a:xfrm>
            <a:prstGeom prst="ellipse">
              <a:avLst/>
            </a:prstGeom>
            <a:solidFill>
              <a:srgbClr val="5EB4B4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3203840" y="4436936"/>
              <a:ext cx="531685" cy="49286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  <a:cs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itchFamily="2" charset="-122"/>
                  <a:cs typeface="宋体" pitchFamily="2" charset="-122"/>
                </a:rPr>
                <a:t>03</a:t>
              </a:r>
              <a:endPara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15360" name="组 15359"/>
          <p:cNvGrpSpPr/>
          <p:nvPr>
            <p:custDataLst>
              <p:tags r:id="rId14"/>
            </p:custDataLst>
          </p:nvPr>
        </p:nvGrpSpPr>
        <p:grpSpPr>
          <a:xfrm>
            <a:off x="3851593" y="3279140"/>
            <a:ext cx="1964853" cy="461963"/>
            <a:chOff x="2524026" y="1444898"/>
            <a:chExt cx="1964048" cy="615785"/>
          </a:xfrm>
        </p:grpSpPr>
        <p:sp>
          <p:nvSpPr>
            <p:cNvPr id="28" name="Oval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2524026" y="1444898"/>
              <a:ext cx="599829" cy="615785"/>
            </a:xfrm>
            <a:prstGeom prst="ellipse">
              <a:avLst/>
            </a:prstGeom>
            <a:solidFill>
              <a:srgbClr val="90A8B0">
                <a:alpha val="79999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8060402020202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2555763" y="1552820"/>
              <a:ext cx="531594" cy="4930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  <a:cs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80604020202020204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itchFamily="2" charset="-122"/>
                  <a:cs typeface="宋体" pitchFamily="2" charset="-122"/>
                </a:rPr>
                <a:t>04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426" name="矩形 30"/>
            <p:cNvSpPr/>
            <p:nvPr>
              <p:custDataLst>
                <p:tags r:id="rId17"/>
              </p:custDataLst>
            </p:nvPr>
          </p:nvSpPr>
          <p:spPr>
            <a:xfrm>
              <a:off x="3162737" y="1515304"/>
              <a:ext cx="1325337" cy="4909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选择幼儿园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3" name="组 15362"/>
          <p:cNvGrpSpPr/>
          <p:nvPr>
            <p:custDataLst>
              <p:tags r:id="rId18"/>
            </p:custDataLst>
          </p:nvPr>
        </p:nvGrpSpPr>
        <p:grpSpPr>
          <a:xfrm>
            <a:off x="6156325" y="2643505"/>
            <a:ext cx="1721452" cy="461690"/>
            <a:chOff x="5260330" y="1126952"/>
            <a:chExt cx="1721065" cy="615950"/>
          </a:xfrm>
        </p:grpSpPr>
        <p:sp>
          <p:nvSpPr>
            <p:cNvPr id="17421" name="Oval 4"/>
            <p:cNvSpPr/>
            <p:nvPr>
              <p:custDataLst>
                <p:tags r:id="rId19"/>
              </p:custDataLst>
            </p:nvPr>
          </p:nvSpPr>
          <p:spPr>
            <a:xfrm>
              <a:off x="5260330" y="1126952"/>
              <a:ext cx="600075" cy="615950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80604020202020204" pitchFamily="34" charset="0"/>
              </a:pPr>
              <a:endParaRPr lang="zh-CN" altLang="en-US" dirty="0">
                <a:latin typeface="Arial" panose="02080604020202020204" pitchFamily="34" charset="0"/>
              </a:endParaRPr>
            </a:p>
          </p:txBody>
        </p:sp>
        <p:sp>
          <p:nvSpPr>
            <p:cNvPr id="17422" name="Text Box 5"/>
            <p:cNvSpPr txBox="1"/>
            <p:nvPr>
              <p:custDataLst>
                <p:tags r:id="rId20"/>
              </p:custDataLst>
            </p:nvPr>
          </p:nvSpPr>
          <p:spPr>
            <a:xfrm>
              <a:off x="5292080" y="1234901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8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06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3" name="矩形 15361"/>
            <p:cNvSpPr/>
            <p:nvPr>
              <p:custDataLst>
                <p:tags r:id="rId21"/>
              </p:custDataLst>
            </p:nvPr>
          </p:nvSpPr>
          <p:spPr>
            <a:xfrm>
              <a:off x="5884362" y="1251195"/>
              <a:ext cx="1097033" cy="491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完成预约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64" name="组 15363"/>
          <p:cNvGrpSpPr/>
          <p:nvPr>
            <p:custDataLst>
              <p:tags r:id="rId22"/>
            </p:custDataLst>
          </p:nvPr>
        </p:nvGrpSpPr>
        <p:grpSpPr>
          <a:xfrm>
            <a:off x="4283710" y="1779905"/>
            <a:ext cx="2259965" cy="468030"/>
            <a:chOff x="6132165" y="3565402"/>
            <a:chExt cx="2259285" cy="623564"/>
          </a:xfrm>
        </p:grpSpPr>
        <p:sp>
          <p:nvSpPr>
            <p:cNvPr id="17418" name="Oval 8"/>
            <p:cNvSpPr/>
            <p:nvPr>
              <p:custDataLst>
                <p:tags r:id="rId23"/>
              </p:custDataLst>
            </p:nvPr>
          </p:nvSpPr>
          <p:spPr>
            <a:xfrm>
              <a:off x="6132165" y="3573016"/>
              <a:ext cx="600075" cy="615950"/>
            </a:xfrm>
            <a:prstGeom prst="ellipse">
              <a:avLst/>
            </a:prstGeom>
            <a:solidFill>
              <a:schemeClr val="hlink">
                <a:alpha val="79999"/>
              </a:schemeClr>
            </a:soli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80604020202020204" pitchFamily="34" charset="0"/>
              </a:pPr>
              <a:endParaRPr lang="zh-CN" altLang="en-US" dirty="0">
                <a:latin typeface="Arial" panose="02080604020202020204" pitchFamily="34" charset="0"/>
              </a:endParaRPr>
            </a:p>
          </p:txBody>
        </p:sp>
        <p:sp>
          <p:nvSpPr>
            <p:cNvPr id="17419" name="Text Box 9"/>
            <p:cNvSpPr txBox="1"/>
            <p:nvPr>
              <p:custDataLst>
                <p:tags r:id="rId24"/>
              </p:custDataLst>
            </p:nvPr>
          </p:nvSpPr>
          <p:spPr>
            <a:xfrm>
              <a:off x="6163915" y="3680965"/>
              <a:ext cx="53181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  <a:buFont typeface="Arial" panose="0208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05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420" name="矩形 39"/>
            <p:cNvSpPr/>
            <p:nvPr>
              <p:custDataLst>
                <p:tags r:id="rId25"/>
              </p:custDataLst>
            </p:nvPr>
          </p:nvSpPr>
          <p:spPr>
            <a:xfrm>
              <a:off x="6780305" y="3565402"/>
              <a:ext cx="1611145" cy="490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填写预约信息</a:t>
              </a:r>
              <a:endParaRPr lang="zh-CN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6"/>
            </p:custDataLst>
          </p:nvPr>
        </p:nvSpPr>
        <p:spPr>
          <a:xfrm>
            <a:off x="2759075" y="2258060"/>
            <a:ext cx="1701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spcAft>
                <a:spcPts val="600"/>
              </a:spcAft>
              <a:buClrTx/>
              <a:buSzTx/>
              <a:buNone/>
            </a:pPr>
            <a:r>
              <a:rPr lang="zh-CN" altLang="en-US" sz="18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查看招生引导</a:t>
            </a:r>
            <a:endParaRPr lang="zh-CN" altLang="en-US" sz="18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 15363"/>
          <p:cNvGrpSpPr/>
          <p:nvPr>
            <p:custDataLst>
              <p:tags r:id="rId27"/>
            </p:custDataLst>
          </p:nvPr>
        </p:nvGrpSpPr>
        <p:grpSpPr>
          <a:xfrm>
            <a:off x="6732270" y="993140"/>
            <a:ext cx="2130519" cy="491490"/>
            <a:chOff x="6323243" y="1743072"/>
            <a:chExt cx="2129878" cy="654821"/>
          </a:xfrm>
        </p:grpSpPr>
        <p:sp>
          <p:nvSpPr>
            <p:cNvPr id="7" name="Oval 8"/>
            <p:cNvSpPr/>
            <p:nvPr>
              <p:custDataLst>
                <p:tags r:id="rId28"/>
              </p:custDataLst>
            </p:nvPr>
          </p:nvSpPr>
          <p:spPr>
            <a:xfrm>
              <a:off x="6323243" y="1743072"/>
              <a:ext cx="600075" cy="615950"/>
            </a:xfrm>
            <a:prstGeom prst="ellips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 w="571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buFont typeface="Arial" panose="02080604020202020204" pitchFamily="34" charset="0"/>
              </a:pPr>
              <a:endParaRPr lang="zh-CN" altLang="en-US" dirty="0">
                <a:latin typeface="Arial" panose="02080604020202020204" pitchFamily="34" charset="0"/>
              </a:endParaRPr>
            </a:p>
          </p:txBody>
        </p:sp>
        <p:sp>
          <p:nvSpPr>
            <p:cNvPr id="8" name="Text Box 9"/>
            <p:cNvSpPr txBox="1"/>
            <p:nvPr>
              <p:custDataLst>
                <p:tags r:id="rId29"/>
              </p:custDataLst>
            </p:nvPr>
          </p:nvSpPr>
          <p:spPr>
            <a:xfrm>
              <a:off x="6367044" y="1831905"/>
              <a:ext cx="531970" cy="565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pPr algn="ctr" eaLnBrk="1" hangingPunct="1">
                <a:spcBef>
                  <a:spcPct val="50000"/>
                </a:spcBef>
                <a:buFont typeface="Arial" panose="02080604020202020204" pitchFamily="34" charset="0"/>
              </a:pPr>
              <a:r>
                <a:rPr lang="en-US" altLang="zh-CN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07</a:t>
              </a:r>
              <a:endParaRPr lang="en-US" altLang="zh-CN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" name="矩形 39"/>
            <p:cNvSpPr/>
            <p:nvPr>
              <p:custDataLst>
                <p:tags r:id="rId30"/>
              </p:custDataLst>
            </p:nvPr>
          </p:nvSpPr>
          <p:spPr>
            <a:xfrm>
              <a:off x="6899109" y="1832001"/>
              <a:ext cx="1554012" cy="4906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spcAft>
                  <a:spcPts val="600"/>
                </a:spcAft>
                <a:buFont typeface="Arial" panose="02080604020202020204" pitchFamily="34" charset="0"/>
              </a:pPr>
              <a:r>
                <a:rPr lang="zh-CN" altLang="en-US" b="1" dirty="0">
                  <a:solidFill>
                    <a:srgbClr val="606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预约信息管理</a:t>
              </a:r>
              <a:endParaRPr lang="zh-CN" altLang="en-US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3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5" name="文本框 2"/>
          <p:cNvSpPr txBox="1"/>
          <p:nvPr/>
        </p:nvSpPr>
        <p:spPr>
          <a:xfrm>
            <a:off x="0" y="528955"/>
            <a:ext cx="9144000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预报名时间：6月1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9:00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18:00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访问“榕教之窗”网站地址：https://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rjzc.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fzedu.pub（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建议使用谷歌浏览器或360极速模式浏览器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），点击“登录”，使用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e福州app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扫描登录或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用户密码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205105"/>
            <a:ext cx="8087995" cy="347345"/>
          </a:xfrm>
        </p:spPr>
        <p:txBody>
          <a:bodyPr vert="horz" wrap="square" lIns="91440" tIns="45720" rIns="91440" bIns="45720" anchor="b"/>
          <a:p>
            <a:pPr algn="l" eaLnBrk="1" hangingPunct="1">
              <a:lnSpc>
                <a:spcPct val="200000"/>
              </a:lnSpc>
              <a:buClrTx/>
              <a:buSzTx/>
            </a:pPr>
            <a:r>
              <a:rPr lang="zh-CN" altLang="en-US" sz="1600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预约操作步骤之一：</a:t>
            </a:r>
            <a:r>
              <a:rPr lang="zh-CN" altLang="en-US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登录</a:t>
            </a:r>
            <a:r>
              <a:rPr lang="en-US" altLang="zh-CN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“</a:t>
            </a:r>
            <a:r>
              <a:rPr lang="zh-CN" altLang="en-US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榕教之窗</a:t>
            </a:r>
            <a:r>
              <a:rPr lang="en-US" altLang="zh-CN" sz="1600" b="1" kern="1200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”</a:t>
            </a:r>
            <a:endParaRPr lang="en-US" altLang="zh-CN" sz="1600" b="1" kern="1200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813" y="517525"/>
            <a:ext cx="499110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51660"/>
            <a:ext cx="8426450" cy="2457450"/>
          </a:xfrm>
          <a:prstGeom prst="rect">
            <a:avLst/>
          </a:prstGeom>
        </p:spPr>
      </p:pic>
    </p:spTree>
  </p:cSld>
  <p:clrMapOvr>
    <a:masterClrMapping/>
  </p:clrMapOvr>
  <p:transition spd="slow" advTm="19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9" name="文本框 2"/>
          <p:cNvSpPr txBox="1"/>
          <p:nvPr/>
        </p:nvSpPr>
        <p:spPr>
          <a:xfrm>
            <a:off x="214313" y="733425"/>
            <a:ext cx="892968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Arial" panose="02080604020202020204" pitchFamily="34" charset="0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点击进入【榕教招生-幼儿园招生】，选择辖区。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标题 1"/>
          <p:cNvSpPr txBox="1"/>
          <p:nvPr/>
        </p:nvSpPr>
        <p:spPr>
          <a:xfrm>
            <a:off x="925513" y="133350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预约操作步骤之二：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选择辖区</a:t>
            </a:r>
            <a:endParaRPr lang="zh-CN" altLang="en-US" sz="1600" b="1" dirty="0">
              <a:solidFill>
                <a:srgbClr val="606060"/>
              </a:solidFill>
              <a:latin typeface="Arial" panose="0208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399540"/>
            <a:ext cx="4398645" cy="2896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435" y="2768600"/>
            <a:ext cx="974725" cy="34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99540"/>
            <a:ext cx="4507230" cy="2872105"/>
          </a:xfrm>
          <a:prstGeom prst="rect">
            <a:avLst/>
          </a:prstGeom>
        </p:spPr>
      </p:pic>
    </p:spTree>
  </p:cSld>
  <p:clrMapOvr>
    <a:masterClrMapping/>
  </p:clrMapOvr>
  <p:transition spd="slow" advTm="2100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90" y="627380"/>
            <a:ext cx="5988685" cy="4446905"/>
          </a:xfrm>
          <a:prstGeom prst="rect">
            <a:avLst/>
          </a:prstGeom>
        </p:spPr>
      </p:pic>
      <p:sp>
        <p:nvSpPr>
          <p:cNvPr id="22531" name="标题 1"/>
          <p:cNvSpPr txBox="1"/>
          <p:nvPr/>
        </p:nvSpPr>
        <p:spPr>
          <a:xfrm>
            <a:off x="827405" y="194945"/>
            <a:ext cx="8150860" cy="34798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l" eaLnBrk="1" hangingPunct="1">
              <a:spcAft>
                <a:spcPts val="600"/>
              </a:spcAft>
              <a:buClrTx/>
              <a:buSzTx/>
              <a:buNone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预约操作步骤之三：</a:t>
            </a:r>
            <a:r>
              <a:rPr lang="zh-CN" altLang="en-US" sz="1600" b="1" dirty="0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查看招生引导</a:t>
            </a:r>
            <a:endParaRPr lang="zh-CN" altLang="en-US" sz="1600" b="1" dirty="0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90" y="2499995"/>
            <a:ext cx="787400" cy="368300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4"/>
            </p:custDataLst>
          </p:nvPr>
        </p:nvSpPr>
        <p:spPr>
          <a:xfrm>
            <a:off x="3563620" y="3723640"/>
            <a:ext cx="1268095" cy="575310"/>
          </a:xfrm>
          <a:prstGeom prst="wedgeRectCallout">
            <a:avLst>
              <a:gd name="adj1" fmla="val -10741"/>
              <a:gd name="adj2" fmla="val 83774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可下载查看区招生政策文件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1" name="标题 1"/>
          <p:cNvSpPr txBox="1"/>
          <p:nvPr/>
        </p:nvSpPr>
        <p:spPr>
          <a:xfrm>
            <a:off x="925513" y="200025"/>
            <a:ext cx="7770812" cy="347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eaLnBrk="1" hangingPunct="1">
              <a:lnSpc>
                <a:spcPct val="200000"/>
              </a:lnSpc>
              <a:buFont typeface="Arial" panose="02080604020202020204" pitchFamily="34" charset="0"/>
            </a:pPr>
            <a:r>
              <a:rPr lang="zh-CN" altLang="en-US" sz="1600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预约操作步骤之四：</a:t>
            </a:r>
            <a:r>
              <a:rPr lang="zh-CN" altLang="en-US" sz="1600" b="1" dirty="0">
                <a:solidFill>
                  <a:srgbClr val="606060"/>
                </a:solidFill>
                <a:latin typeface="Arial" panose="02080604020202020204" pitchFamily="34" charset="0"/>
                <a:ea typeface="微软雅黑" panose="020B0503020204020204" pitchFamily="34" charset="-122"/>
              </a:rPr>
              <a:t>选择幼儿园</a:t>
            </a:r>
            <a:endParaRPr lang="en-US" altLang="zh-CN" sz="1600" b="1" dirty="0">
              <a:solidFill>
                <a:srgbClr val="606060"/>
              </a:solidFill>
              <a:latin typeface="Arial" panose="0208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060" y="2211705"/>
            <a:ext cx="833120" cy="3600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70" y="2139950"/>
            <a:ext cx="889000" cy="298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20" y="627380"/>
            <a:ext cx="5709285" cy="4394835"/>
          </a:xfrm>
          <a:prstGeom prst="rect">
            <a:avLst/>
          </a:prstGeom>
        </p:spPr>
      </p:pic>
      <p:sp>
        <p:nvSpPr>
          <p:cNvPr id="25603" name="矩形标注 1073742923"/>
          <p:cNvSpPr/>
          <p:nvPr>
            <p:custDataLst>
              <p:tags r:id="rId5"/>
            </p:custDataLst>
          </p:nvPr>
        </p:nvSpPr>
        <p:spPr>
          <a:xfrm>
            <a:off x="3491865" y="2098040"/>
            <a:ext cx="1283335" cy="586740"/>
          </a:xfrm>
          <a:prstGeom prst="wedgeRectCallout">
            <a:avLst>
              <a:gd name="adj1" fmla="val -5764"/>
              <a:gd name="adj2" fmla="val 121428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输入园所名称查询幼儿园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标注 1073742923"/>
          <p:cNvSpPr/>
          <p:nvPr>
            <p:custDataLst>
              <p:tags r:id="rId6"/>
            </p:custDataLst>
          </p:nvPr>
        </p:nvSpPr>
        <p:spPr>
          <a:xfrm>
            <a:off x="5149215" y="2211705"/>
            <a:ext cx="1283335" cy="586740"/>
          </a:xfrm>
          <a:prstGeom prst="wedgeRectCallout">
            <a:avLst>
              <a:gd name="adj1" fmla="val -46486"/>
              <a:gd name="adj2" fmla="val 109632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点击切换根据所属街道查询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矩形标注 1073742868"/>
          <p:cNvSpPr/>
          <p:nvPr>
            <p:custDataLst>
              <p:tags r:id="rId7"/>
            </p:custDataLst>
          </p:nvPr>
        </p:nvSpPr>
        <p:spPr>
          <a:xfrm>
            <a:off x="6432550" y="3507740"/>
            <a:ext cx="2318385" cy="1434465"/>
          </a:xfrm>
          <a:prstGeom prst="wedgeRectCallout">
            <a:avLst>
              <a:gd name="adj1" fmla="val -68433"/>
              <a:gd name="adj2" fmla="val -11846"/>
            </a:avLst>
          </a:prstGeom>
          <a:solidFill>
            <a:srgbClr val="FFFFFF"/>
          </a:solidFill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找到要预约的幼儿园点击【预约】。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注：7月6日9:00起，家长可在此查看幼儿园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是否有剩余学位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，尚未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被录取的可线下前往报名。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2000"/>
              </a:lnSpc>
              <a:buFont typeface="Arial" panose="02080604020202020204" pitchFamily="34" charset="0"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标注 1073742866"/>
          <p:cNvSpPr/>
          <p:nvPr>
            <p:custDataLst>
              <p:tags r:id="rId8"/>
            </p:custDataLst>
          </p:nvPr>
        </p:nvSpPr>
        <p:spPr>
          <a:xfrm>
            <a:off x="4293870" y="3867785"/>
            <a:ext cx="1168400" cy="506730"/>
          </a:xfrm>
          <a:prstGeom prst="wedgeRectCallout">
            <a:avLst>
              <a:gd name="adj1" fmla="val 41824"/>
              <a:gd name="adj2" fmla="val 95896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>
              <a:lnSpc>
                <a:spcPts val="2000"/>
              </a:lnSpc>
              <a:buFont typeface="Arial" panose="02080604020202020204" pitchFamily="34" charset="0"/>
            </a:pPr>
            <a:r>
              <a:rPr 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可点击查看幼儿园招生公告。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18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2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nimBg="1"/>
      <p:bldP spid="12" grpId="0" bldLvl="0" animBg="1"/>
      <p:bldP spid="21510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DOC_GUID" val="{3226af40-4d4f-407c-b345-bd6cb075a018}"/>
  <p:tag name="KSO_WPP_MARK_KEY" val="c80d69dc-ff7c-4ec1-994c-d8869def192d"/>
  <p:tag name="COMMONDATA" val="eyJoZGlkIjoiM2EwYzA1YWM1OTY1NmZhZGUwNDQ2NWYxYTVmOTk1NmYifQ=="/>
  <p:tag name="commondata" val="eyJoZGlkIjoiZGEyNjRiOGVjNGQ4OGM0YzEzYzQ1MWZkNTM4MWNiNmEifQ=="/>
</p:tagLst>
</file>

<file path=ppt/tags/tag11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2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3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4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5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6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7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8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19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.xml><?xml version="1.0" encoding="utf-8"?>
<p:tagLst xmlns:p="http://schemas.openxmlformats.org/presentationml/2006/main">
  <p:tag name="KSO_WM_DIAGRAM_VIRTUALLY_FRAME" val="{&quot;height&quot;:283.92607842629957,&quot;left&quot;:66,&quot;top&quot;:64.62503937007874,&quot;width&quot;:442}"/>
</p:tagLst>
</file>

<file path=ppt/tags/tag20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1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2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3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4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5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6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7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8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29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30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1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2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3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4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5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6.xml><?xml version="1.0" encoding="utf-8"?>
<p:tagLst xmlns:p="http://schemas.openxmlformats.org/presentationml/2006/main">
  <p:tag name="KSO_WM_DIAGRAM_VIRTUALLY_FRAME" val="{&quot;height&quot;:291.1250592625309,&quot;left&quot;:2.77503937007874,&quot;top&quot;:78.19998010754782,&quot;width&quot;:695.0823904940503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4,&quot;top&quot;:78.19998010754782,&quot;width&quot;:695.0823904940503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4,&quot;top&quot;:78.19998010754782,&quot;width&quot;:695.0823904940503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4,&quot;top&quot;:78.19998010754782,&quot;width&quot;:695.0823904940503}"/>
</p:tagLst>
</file>

<file path=ppt/tags/tag4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56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57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58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59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60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1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2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3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4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5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6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7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8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69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.xml><?xml version="1.0" encoding="utf-8"?>
<p:tagLst xmlns:p="http://schemas.openxmlformats.org/presentationml/2006/main">
  <p:tag name="KSO_WM_DIAGRAM_VIRTUALLY_FRAME" val="{&quot;height&quot;:283.92607842629957,&quot;left&quot;:66,&quot;top&quot;:64.62503937007874,&quot;width&quot;:442}"/>
</p:tagLst>
</file>

<file path=ppt/tags/tag70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1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2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3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4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5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6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7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8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79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8.xml><?xml version="1.0" encoding="utf-8"?>
<p:tagLst xmlns:p="http://schemas.openxmlformats.org/presentationml/2006/main">
  <p:tag name="KSO_WM_DIAGRAM_VIRTUALLY_FRAME" val="{&quot;height&quot;:342.126062992126,&quot;left&quot;:66,&quot;top&quot;:64.62503937007874,&quot;width&quot;:442}"/>
</p:tagLst>
</file>

<file path=ppt/tags/tag80.xml><?xml version="1.0" encoding="utf-8"?>
<p:tagLst xmlns:p="http://schemas.openxmlformats.org/presentationml/2006/main">
  <p:tag name="KSO_WM_DIAGRAM_VIRTUALLY_FRAME" val="{&quot;height&quot;:291.1250592625309,&quot;left&quot;:2.77503937007873,&quot;top&quot;:78.19998010754782,&quot;width&quot;:695.0823904940504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3,&quot;top&quot;:78.19998010754782,&quot;width&quot;:695.0823904940504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3,&quot;top&quot;:78.19998010754782,&quot;width&quot;:695.0823904940504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291.1250592625309,&quot;left&quot;:2.77503937007873,&quot;top&quot;:78.19998010754782,&quot;width&quot;:695.0823904940504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2455</Words>
  <Application>WPS 演示</Application>
  <PresentationFormat>全屏显示(16:9)</PresentationFormat>
  <Paragraphs>270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DejaVu Sans</vt:lpstr>
      <vt:lpstr>方正书宋_GBK</vt:lpstr>
      <vt:lpstr>微软雅黑</vt:lpstr>
      <vt:lpstr>方正黑体_GBK</vt:lpstr>
      <vt:lpstr>华文中宋</vt:lpstr>
      <vt:lpstr>Verdana</vt:lpstr>
      <vt:lpstr>汉仪中宋简</vt:lpstr>
      <vt:lpstr>宋体</vt:lpstr>
      <vt:lpstr>Arial Unicode MS</vt:lpstr>
      <vt:lpstr>Calibri</vt:lpstr>
      <vt:lpstr>Ubuntu Light</vt:lpstr>
      <vt:lpstr>默认设计模板</vt:lpstr>
      <vt:lpstr>PowerPoint 演示文稿</vt:lpstr>
      <vt:lpstr>PowerPoint 演示文稿</vt:lpstr>
      <vt:lpstr>预约方式</vt:lpstr>
      <vt:lpstr>PowerPoint 演示文稿</vt:lpstr>
      <vt:lpstr>幼儿园预约操作步骤</vt:lpstr>
      <vt:lpstr>预约操作步骤之一：登录“榕教之窗”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幼儿园预约操作步骤</vt:lpstr>
      <vt:lpstr>预约操作步骤之一：进入预约入口（e福州app）</vt:lpstr>
      <vt:lpstr>预报名操作步骤之一：进入预约入口（e福州app）</vt:lpstr>
      <vt:lpstr>预约操作步骤之一：进入预约入口（闽政通app）</vt:lpstr>
      <vt:lpstr>预约操作步骤之二：点击“我要预约”、选择辖区</vt:lpstr>
      <vt:lpstr>预约操作步骤之三：查看招生引导</vt:lpstr>
      <vt:lpstr>PowerPoint 演示文稿</vt:lpstr>
      <vt:lpstr>PowerPoint 演示文稿</vt:lpstr>
      <vt:lpstr>PowerPoint 演示文稿</vt:lpstr>
      <vt:lpstr>PowerPoint 演示文稿</vt:lpstr>
      <vt:lpstr>常见问题解答（Q&amp;A）</vt:lpstr>
      <vt:lpstr>常见问题解答（Q&amp;A）</vt:lpstr>
      <vt:lpstr>常见问题解答（Q&amp;A）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福州市小学招生预报名系统 家长操作指南</dc:title>
  <dc:creator>Thinkpad</dc:creator>
  <cp:lastModifiedBy>thtf</cp:lastModifiedBy>
  <cp:revision>681</cp:revision>
  <dcterms:created xsi:type="dcterms:W3CDTF">2024-05-31T00:59:13Z</dcterms:created>
  <dcterms:modified xsi:type="dcterms:W3CDTF">2024-05-31T00:59:13Z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2052-11.8.2.10953</vt:lpwstr>
  </property>
  <property fmtid="{D5CDD505-2E9C-101B-9397-08002B2CF9AE}" pid="3" name="ICV">
    <vt:lpwstr>B42446D81D90487FB2C14584CF7602AE_12</vt:lpwstr>
  </property>
</Properties>
</file>